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Average"/>
      <p:regular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Average-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9d976f747_1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9d976f747_1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9d976f747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9d976f747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9d976f747_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9d976f747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9de424da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9de424da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39d976f747_1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39d976f747_1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39d976f747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39d976f747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dd91d6d46_0_2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5dd91d6d46_0_2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5dd91d6d46_0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5dd91d6d46_0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dd91d6d46_0_2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5dd91d6d46_0_2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9d976f747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9d976f747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5dd91d6d46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5dd91d6d46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Average"/>
              <a:buChar char="●"/>
            </a:pPr>
            <a:r>
              <a:rPr lang="en-GB" sz="1300">
                <a:solidFill>
                  <a:schemeClr val="dk1"/>
                </a:solidFill>
                <a:latin typeface="Average"/>
                <a:ea typeface="Average"/>
                <a:cs typeface="Average"/>
                <a:sym typeface="Average"/>
              </a:rPr>
              <a:t>Clandestine hubs for cybercriminals to exchange illicit goods, perpetrate cyberattacks, and discuss nefarious activities </a:t>
            </a:r>
            <a:endParaRPr sz="1300">
              <a:solidFill>
                <a:schemeClr val="dk1"/>
              </a:solidFill>
              <a:latin typeface="Average"/>
              <a:ea typeface="Average"/>
              <a:cs typeface="Average"/>
              <a:sym typeface="Average"/>
            </a:endParaRPr>
          </a:p>
          <a:p>
            <a:pPr indent="0" lvl="0" marL="0" rtl="0" algn="l">
              <a:lnSpc>
                <a:spcPct val="115000"/>
              </a:lnSpc>
              <a:spcBef>
                <a:spcPts val="0"/>
              </a:spcBef>
              <a:spcAft>
                <a:spcPts val="0"/>
              </a:spcAft>
              <a:buNone/>
            </a:pPr>
            <a:r>
              <a:rPr lang="en-GB" sz="1300">
                <a:solidFill>
                  <a:schemeClr val="dk1"/>
                </a:solidFill>
                <a:latin typeface="Average"/>
                <a:ea typeface="Average"/>
                <a:cs typeface="Average"/>
                <a:sym typeface="Average"/>
              </a:rPr>
              <a:t>away from law enforcement.</a:t>
            </a:r>
            <a:endParaRPr sz="1300">
              <a:solidFill>
                <a:schemeClr val="dk1"/>
              </a:solidFill>
              <a:latin typeface="Average"/>
              <a:ea typeface="Average"/>
              <a:cs typeface="Average"/>
              <a:sym typeface="Average"/>
            </a:endParaRPr>
          </a:p>
          <a:p>
            <a:pPr indent="-311150" lvl="0" marL="457200" rtl="0" algn="l">
              <a:lnSpc>
                <a:spcPct val="115000"/>
              </a:lnSpc>
              <a:spcBef>
                <a:spcPts val="0"/>
              </a:spcBef>
              <a:spcAft>
                <a:spcPts val="0"/>
              </a:spcAft>
              <a:buClr>
                <a:schemeClr val="dk1"/>
              </a:buClr>
              <a:buSzPts val="1300"/>
              <a:buChar char="●"/>
            </a:pPr>
            <a:r>
              <a:rPr lang="en-GB" sz="1300">
                <a:solidFill>
                  <a:schemeClr val="dk1"/>
                </a:solidFill>
                <a:latin typeface="Average"/>
                <a:ea typeface="Average"/>
                <a:cs typeface="Average"/>
                <a:sym typeface="Average"/>
              </a:rPr>
              <a:t>This Study delves into these hidden forums, uncovering their operations, activities, geographical distribution, and internet service they exploit, and the process of obtaining access to some of these exclusive online domains.</a:t>
            </a:r>
            <a:endParaRPr sz="1300">
              <a:solidFill>
                <a:schemeClr val="dk1"/>
              </a:solidFill>
              <a:latin typeface="Average"/>
              <a:ea typeface="Average"/>
              <a:cs typeface="Average"/>
              <a:sym typeface="Average"/>
            </a:endParaRPr>
          </a:p>
          <a:p>
            <a:pPr indent="-311150" lvl="0" marL="457200" rtl="0" algn="l">
              <a:lnSpc>
                <a:spcPct val="115000"/>
              </a:lnSpc>
              <a:spcBef>
                <a:spcPts val="0"/>
              </a:spcBef>
              <a:spcAft>
                <a:spcPts val="0"/>
              </a:spcAft>
              <a:buClr>
                <a:schemeClr val="dk1"/>
              </a:buClr>
              <a:buSzPts val="1300"/>
              <a:buFont typeface="Average"/>
              <a:buChar char="●"/>
            </a:pPr>
            <a:r>
              <a:t/>
            </a:r>
            <a:endParaRPr sz="1300">
              <a:solidFill>
                <a:schemeClr val="dk1"/>
              </a:solidFill>
              <a:latin typeface="Average"/>
              <a:ea typeface="Average"/>
              <a:cs typeface="Average"/>
              <a:sym typeface="Averag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f5ef8e9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f5ef8e9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39d976f74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39d976f74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9d976f747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39d976f747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39d976f747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39d976f747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9d976f74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9d976f74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dk1"/>
              </a:buClr>
              <a:buSzPts val="1300"/>
              <a:buChar char="●"/>
            </a:pPr>
            <a:r>
              <a:rPr b="1" lang="en-GB" sz="1300">
                <a:solidFill>
                  <a:schemeClr val="dk1"/>
                </a:solidFill>
                <a:latin typeface="Average"/>
                <a:ea typeface="Average"/>
                <a:cs typeface="Average"/>
                <a:sym typeface="Average"/>
              </a:rPr>
              <a:t>Anonymity and Encryption:</a:t>
            </a:r>
            <a:r>
              <a:rPr lang="en-GB" sz="1300">
                <a:solidFill>
                  <a:schemeClr val="dk1"/>
                </a:solidFill>
                <a:latin typeface="Average"/>
                <a:ea typeface="Average"/>
                <a:cs typeface="Average"/>
                <a:sym typeface="Average"/>
              </a:rPr>
              <a:t> Forums' use of strong encryption and Tor hinders identifying individuals or operations.</a:t>
            </a:r>
            <a:endParaRPr sz="1300">
              <a:solidFill>
                <a:schemeClr val="dk1"/>
              </a:solidFill>
              <a:latin typeface="Average"/>
              <a:ea typeface="Average"/>
              <a:cs typeface="Average"/>
              <a:sym typeface="Average"/>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latin typeface="Average"/>
                <a:ea typeface="Average"/>
                <a:cs typeface="Average"/>
                <a:sym typeface="Average"/>
              </a:rPr>
              <a:t>Cross-Jurisdictional Issues: </a:t>
            </a:r>
            <a:r>
              <a:rPr lang="en-GB" sz="1300">
                <a:solidFill>
                  <a:schemeClr val="dk1"/>
                </a:solidFill>
                <a:latin typeface="Average"/>
                <a:ea typeface="Average"/>
                <a:cs typeface="Average"/>
                <a:sym typeface="Average"/>
              </a:rPr>
              <a:t>Cybercrimes transcend borders, complicating coordination among law enforcement agencies.</a:t>
            </a:r>
            <a:endParaRPr sz="1300">
              <a:solidFill>
                <a:schemeClr val="dk1"/>
              </a:solidFill>
              <a:latin typeface="Average"/>
              <a:ea typeface="Average"/>
              <a:cs typeface="Average"/>
              <a:sym typeface="Average"/>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latin typeface="Average"/>
                <a:ea typeface="Average"/>
                <a:cs typeface="Average"/>
                <a:sym typeface="Average"/>
              </a:rPr>
              <a:t>Fast Evolution and Resilience: </a:t>
            </a:r>
            <a:r>
              <a:rPr lang="en-GB" sz="1300">
                <a:solidFill>
                  <a:schemeClr val="dk1"/>
                </a:solidFill>
                <a:latin typeface="Average"/>
                <a:ea typeface="Average"/>
                <a:cs typeface="Average"/>
                <a:sym typeface="Average"/>
              </a:rPr>
              <a:t>Forums adapt swiftly, evading takedowns, making disruption challenging.</a:t>
            </a:r>
            <a:endParaRPr sz="1300">
              <a:solidFill>
                <a:schemeClr val="dk1"/>
              </a:solidFill>
              <a:latin typeface="Average"/>
              <a:ea typeface="Average"/>
              <a:cs typeface="Average"/>
              <a:sym typeface="Average"/>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latin typeface="Average"/>
                <a:ea typeface="Average"/>
                <a:cs typeface="Average"/>
                <a:sym typeface="Average"/>
              </a:rPr>
              <a:t>Private Communication Channels: </a:t>
            </a:r>
            <a:r>
              <a:rPr lang="en-GB" sz="1300">
                <a:solidFill>
                  <a:schemeClr val="dk1"/>
                </a:solidFill>
                <a:latin typeface="Average"/>
                <a:ea typeface="Average"/>
                <a:cs typeface="Average"/>
                <a:sym typeface="Average"/>
              </a:rPr>
              <a:t>Encrypted messaging conceals transactions and planning, eluding surveillance.</a:t>
            </a:r>
            <a:endParaRPr sz="1300">
              <a:solidFill>
                <a:schemeClr val="dk1"/>
              </a:solidFill>
              <a:latin typeface="Average"/>
              <a:ea typeface="Average"/>
              <a:cs typeface="Average"/>
              <a:sym typeface="Average"/>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latin typeface="Average"/>
                <a:ea typeface="Average"/>
                <a:cs typeface="Average"/>
                <a:sym typeface="Average"/>
              </a:rPr>
              <a:t>Scalability of Forums: </a:t>
            </a:r>
            <a:r>
              <a:rPr lang="en-GB" sz="1300">
                <a:solidFill>
                  <a:schemeClr val="dk1"/>
                </a:solidFill>
                <a:latin typeface="Average"/>
                <a:ea typeface="Average"/>
                <a:cs typeface="Average"/>
                <a:sym typeface="Average"/>
              </a:rPr>
              <a:t>Rapid growth demands prioritization of targets amidst high user volumes.</a:t>
            </a:r>
            <a:endParaRPr sz="1300">
              <a:solidFill>
                <a:schemeClr val="dk1"/>
              </a:solidFill>
              <a:latin typeface="Average"/>
              <a:ea typeface="Average"/>
              <a:cs typeface="Average"/>
              <a:sym typeface="Average"/>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latin typeface="Average"/>
                <a:ea typeface="Average"/>
                <a:cs typeface="Average"/>
                <a:sym typeface="Average"/>
              </a:rPr>
              <a:t>Emergence of Dark Marketplaces: </a:t>
            </a:r>
            <a:r>
              <a:rPr lang="en-GB" sz="1300">
                <a:solidFill>
                  <a:schemeClr val="dk1"/>
                </a:solidFill>
                <a:latin typeface="Average"/>
                <a:ea typeface="Average"/>
                <a:cs typeface="Average"/>
                <a:sym typeface="Average"/>
              </a:rPr>
              <a:t>Forums create multifaceted dark marketplaces, challenging law enforcement efforts.</a:t>
            </a:r>
            <a:endParaRPr sz="1300">
              <a:solidFill>
                <a:schemeClr val="dk1"/>
              </a:solidFill>
              <a:latin typeface="Average"/>
              <a:ea typeface="Average"/>
              <a:cs typeface="Average"/>
              <a:sym typeface="Average"/>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9d976f747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9d976f747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Char char="●"/>
            </a:pPr>
            <a:r>
              <a:rPr b="1" lang="en-GB" sz="1000">
                <a:solidFill>
                  <a:schemeClr val="dk1"/>
                </a:solidFill>
              </a:rPr>
              <a:t>International Collaboration:</a:t>
            </a:r>
            <a:r>
              <a:rPr lang="en-GB" sz="1000">
                <a:solidFill>
                  <a:schemeClr val="dk1"/>
                </a:solidFill>
              </a:rPr>
              <a:t>Establish partnerships between international law enforcement, cybersecurity firms, and governments.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Cyber Threat Intelligence Sharing:</a:t>
            </a:r>
            <a:r>
              <a:rPr lang="en-GB" sz="1000">
                <a:solidFill>
                  <a:schemeClr val="dk1"/>
                </a:solidFill>
              </a:rPr>
              <a:t>Encourage public-private threat intel sharing for proactive strategies.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Infiltration and Undercover Operations:</a:t>
            </a:r>
            <a:r>
              <a:rPr lang="en-GB" sz="1000">
                <a:solidFill>
                  <a:schemeClr val="dk1"/>
                </a:solidFill>
              </a:rPr>
              <a:t>Deploy operatives for undercover infiltration, evidence gathering, including targeted spear phishing.</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Disruption of Cryptocurrency Transactions:</a:t>
            </a:r>
            <a:r>
              <a:rPr lang="en-GB" sz="1000">
                <a:solidFill>
                  <a:schemeClr val="dk1"/>
                </a:solidFill>
              </a:rPr>
              <a:t>Collaborate with crypto exchanges, block illicit transactions, disrupt financial support.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Targeted Legal Actions:</a:t>
            </a:r>
            <a:r>
              <a:rPr lang="en-GB" sz="1000">
                <a:solidFill>
                  <a:schemeClr val="dk1"/>
                </a:solidFill>
              </a:rPr>
              <a:t>Initiate legal action against administrators, moderators, to deter and disrupt.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Public Awareness and Education:</a:t>
            </a:r>
            <a:r>
              <a:rPr lang="en-GB" sz="1000">
                <a:solidFill>
                  <a:schemeClr val="dk1"/>
                </a:solidFill>
              </a:rPr>
              <a:t>Educate about risks of engaging with forums, reducing appeal.</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Technological Solutions:</a:t>
            </a:r>
            <a:r>
              <a:rPr lang="en-GB" sz="1000">
                <a:solidFill>
                  <a:schemeClr val="dk1"/>
                </a:solidFill>
              </a:rPr>
              <a:t>Develop advanced tools to monitor and neutralize cybercriminal activities.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Regulation of Hosting Providers:</a:t>
            </a:r>
            <a:r>
              <a:rPr lang="en-GB" sz="1000">
                <a:solidFill>
                  <a:schemeClr val="dk1"/>
                </a:solidFill>
              </a:rPr>
              <a:t>Collaborate with hosts for server takedowns, impede operations.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Adaptive Approaches:</a:t>
            </a:r>
            <a:r>
              <a:rPr lang="en-GB" sz="1000">
                <a:solidFill>
                  <a:schemeClr val="dk1"/>
                </a:solidFill>
              </a:rPr>
              <a:t>Evolve strategies to match dynamic forum tactics, maintain effectiveness.</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9d976f747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9d976f747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9de424da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39de424da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dd91d6d46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dd91d6d46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dd91d6d46_0_2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dd91d6d46_0_2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5dd91d6d46_0_2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5dd91d6d46_0_2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dd91d6d46_0_2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5dd91d6d46_0_2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39d976f747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9d976f747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9d976f747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9d976f747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9d976f747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9d976f747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hyperlink" Target="http://qyvjopwdgjq52ehsx6paonv2ophy3p4ivfkul4svcaw6qxlzsaboyjid.onion/" TargetMode="External"/><Relationship Id="rId5" Type="http://schemas.openxmlformats.org/officeDocument/2006/relationships/hyperlink" Target="http://thestock6nonb74owd6utzh4vld3xsf2n2fwxpwywjgq7maj47mvwmid.onion/" TargetMode="External"/><Relationship Id="rId6" Type="http://schemas.openxmlformats.org/officeDocument/2006/relationships/hyperlink" Target="http://56dlutemceny6ncaxolpn6lety2cqfz5fd64nx4ohevj4a7ricixwzad.on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44550" y="1568850"/>
            <a:ext cx="8454900" cy="100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3800"/>
              <a:t>Study of Underground Hacker Forums</a:t>
            </a:r>
            <a:endParaRPr sz="3800"/>
          </a:p>
          <a:p>
            <a:pPr indent="0" lvl="0" marL="0" rtl="0" algn="ctr">
              <a:spcBef>
                <a:spcPts val="0"/>
              </a:spcBef>
              <a:spcAft>
                <a:spcPts val="0"/>
              </a:spcAft>
              <a:buNone/>
            </a:pPr>
            <a:r>
              <a:rPr lang="en-GB" sz="2355"/>
              <a:t>INSE 6610 - Cybercrime Investigations </a:t>
            </a:r>
            <a:br>
              <a:rPr lang="en-GB" sz="2355"/>
            </a:br>
            <a:r>
              <a:rPr lang="en-GB" sz="2355"/>
              <a:t>(Group No: 6)</a:t>
            </a:r>
            <a:endParaRPr sz="2355"/>
          </a:p>
        </p:txBody>
      </p:sp>
      <p:pic>
        <p:nvPicPr>
          <p:cNvPr id="60" name="Google Shape;60;p13"/>
          <p:cNvPicPr preferRelativeResize="0"/>
          <p:nvPr/>
        </p:nvPicPr>
        <p:blipFill>
          <a:blip r:embed="rId3">
            <a:alphaModFix/>
          </a:blip>
          <a:stretch>
            <a:fillRect/>
          </a:stretch>
        </p:blipFill>
        <p:spPr>
          <a:xfrm>
            <a:off x="162200" y="147975"/>
            <a:ext cx="3655449" cy="956425"/>
          </a:xfrm>
          <a:prstGeom prst="rect">
            <a:avLst/>
          </a:prstGeom>
          <a:noFill/>
          <a:ln>
            <a:noFill/>
          </a:ln>
        </p:spPr>
      </p:pic>
      <p:sp>
        <p:nvSpPr>
          <p:cNvPr id="61" name="Google Shape;61;p13"/>
          <p:cNvSpPr txBox="1"/>
          <p:nvPr/>
        </p:nvSpPr>
        <p:spPr>
          <a:xfrm>
            <a:off x="548475" y="3351800"/>
            <a:ext cx="15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Harmanjeet Singh</a:t>
            </a:r>
            <a:endParaRPr>
              <a:solidFill>
                <a:schemeClr val="dk1"/>
              </a:solidFill>
              <a:latin typeface="Average"/>
              <a:ea typeface="Average"/>
              <a:cs typeface="Average"/>
              <a:sym typeface="Average"/>
            </a:endParaRPr>
          </a:p>
        </p:txBody>
      </p:sp>
      <p:sp>
        <p:nvSpPr>
          <p:cNvPr id="62" name="Google Shape;62;p13"/>
          <p:cNvSpPr txBox="1"/>
          <p:nvPr/>
        </p:nvSpPr>
        <p:spPr>
          <a:xfrm>
            <a:off x="548475" y="3752000"/>
            <a:ext cx="13653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Kanwar Singh</a:t>
            </a:r>
            <a:endParaRPr>
              <a:solidFill>
                <a:schemeClr val="dk1"/>
              </a:solidFill>
              <a:latin typeface="Average"/>
              <a:ea typeface="Average"/>
              <a:cs typeface="Average"/>
              <a:sym typeface="Average"/>
            </a:endParaRPr>
          </a:p>
        </p:txBody>
      </p:sp>
      <p:sp>
        <p:nvSpPr>
          <p:cNvPr id="63" name="Google Shape;63;p13"/>
          <p:cNvSpPr txBox="1"/>
          <p:nvPr/>
        </p:nvSpPr>
        <p:spPr>
          <a:xfrm>
            <a:off x="548475" y="4160350"/>
            <a:ext cx="13653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Rishabh Jhamb</a:t>
            </a:r>
            <a:endParaRPr>
              <a:solidFill>
                <a:schemeClr val="dk1"/>
              </a:solidFill>
              <a:latin typeface="Average"/>
              <a:ea typeface="Average"/>
              <a:cs typeface="Average"/>
              <a:sym typeface="Average"/>
            </a:endParaRPr>
          </a:p>
        </p:txBody>
      </p:sp>
      <p:sp>
        <p:nvSpPr>
          <p:cNvPr id="64" name="Google Shape;64;p13"/>
          <p:cNvSpPr txBox="1"/>
          <p:nvPr/>
        </p:nvSpPr>
        <p:spPr>
          <a:xfrm>
            <a:off x="2504675" y="3351800"/>
            <a:ext cx="15282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Amanpreet</a:t>
            </a:r>
            <a:endParaRPr>
              <a:solidFill>
                <a:schemeClr val="dk1"/>
              </a:solidFill>
              <a:latin typeface="Average"/>
              <a:ea typeface="Average"/>
              <a:cs typeface="Average"/>
              <a:sym typeface="Average"/>
            </a:endParaRPr>
          </a:p>
        </p:txBody>
      </p:sp>
      <p:sp>
        <p:nvSpPr>
          <p:cNvPr id="65" name="Google Shape;65;p13"/>
          <p:cNvSpPr txBox="1"/>
          <p:nvPr/>
        </p:nvSpPr>
        <p:spPr>
          <a:xfrm>
            <a:off x="2504675" y="3752000"/>
            <a:ext cx="13653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Amisha Saxena</a:t>
            </a:r>
            <a:endParaRPr>
              <a:solidFill>
                <a:schemeClr val="dk1"/>
              </a:solidFill>
              <a:latin typeface="Average"/>
              <a:ea typeface="Average"/>
              <a:cs typeface="Average"/>
              <a:sym typeface="Average"/>
            </a:endParaRPr>
          </a:p>
        </p:txBody>
      </p:sp>
      <p:sp>
        <p:nvSpPr>
          <p:cNvPr id="66" name="Google Shape;66;p13"/>
          <p:cNvSpPr txBox="1"/>
          <p:nvPr/>
        </p:nvSpPr>
        <p:spPr>
          <a:xfrm>
            <a:off x="2504675" y="4152200"/>
            <a:ext cx="19440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Kushagra Chakravarty</a:t>
            </a:r>
            <a:endParaRPr>
              <a:solidFill>
                <a:schemeClr val="dk1"/>
              </a:solidFill>
              <a:latin typeface="Average"/>
              <a:ea typeface="Average"/>
              <a:cs typeface="Average"/>
              <a:sym typeface="Average"/>
            </a:endParaRPr>
          </a:p>
        </p:txBody>
      </p:sp>
      <p:sp>
        <p:nvSpPr>
          <p:cNvPr id="67" name="Google Shape;67;p13"/>
          <p:cNvSpPr txBox="1"/>
          <p:nvPr/>
        </p:nvSpPr>
        <p:spPr>
          <a:xfrm>
            <a:off x="4572000" y="3351800"/>
            <a:ext cx="13653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Muskan</a:t>
            </a:r>
            <a:endParaRPr>
              <a:solidFill>
                <a:schemeClr val="dk1"/>
              </a:solidFill>
              <a:latin typeface="Average"/>
              <a:ea typeface="Average"/>
              <a:cs typeface="Average"/>
              <a:sym typeface="Average"/>
            </a:endParaRPr>
          </a:p>
        </p:txBody>
      </p:sp>
      <p:sp>
        <p:nvSpPr>
          <p:cNvPr id="68" name="Google Shape;68;p13"/>
          <p:cNvSpPr txBox="1"/>
          <p:nvPr/>
        </p:nvSpPr>
        <p:spPr>
          <a:xfrm>
            <a:off x="4572000" y="3752000"/>
            <a:ext cx="16806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Jyotirmay Sharma</a:t>
            </a:r>
            <a:endParaRPr>
              <a:solidFill>
                <a:schemeClr val="dk1"/>
              </a:solidFill>
              <a:latin typeface="Average"/>
              <a:ea typeface="Average"/>
              <a:cs typeface="Average"/>
              <a:sym typeface="Average"/>
            </a:endParaRPr>
          </a:p>
        </p:txBody>
      </p:sp>
      <p:sp>
        <p:nvSpPr>
          <p:cNvPr id="69" name="Google Shape;69;p13"/>
          <p:cNvSpPr txBox="1"/>
          <p:nvPr/>
        </p:nvSpPr>
        <p:spPr>
          <a:xfrm>
            <a:off x="4572000" y="4152200"/>
            <a:ext cx="20220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Frederick O. Agyemang</a:t>
            </a:r>
            <a:endParaRPr>
              <a:solidFill>
                <a:schemeClr val="dk1"/>
              </a:solidFill>
              <a:latin typeface="Average"/>
              <a:ea typeface="Average"/>
              <a:cs typeface="Average"/>
              <a:sym typeface="Average"/>
            </a:endParaRPr>
          </a:p>
        </p:txBody>
      </p:sp>
      <p:sp>
        <p:nvSpPr>
          <p:cNvPr id="70" name="Google Shape;70;p13"/>
          <p:cNvSpPr txBox="1"/>
          <p:nvPr/>
        </p:nvSpPr>
        <p:spPr>
          <a:xfrm>
            <a:off x="6869575" y="3351800"/>
            <a:ext cx="20220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Benjamin K. Kolako Jnr</a:t>
            </a:r>
            <a:endParaRPr>
              <a:solidFill>
                <a:schemeClr val="dk1"/>
              </a:solidFill>
              <a:latin typeface="Average"/>
              <a:ea typeface="Average"/>
              <a:cs typeface="Average"/>
              <a:sym typeface="Average"/>
            </a:endParaRPr>
          </a:p>
        </p:txBody>
      </p:sp>
      <p:sp>
        <p:nvSpPr>
          <p:cNvPr id="71" name="Google Shape;71;p13"/>
          <p:cNvSpPr txBox="1"/>
          <p:nvPr/>
        </p:nvSpPr>
        <p:spPr>
          <a:xfrm>
            <a:off x="6869575" y="3752000"/>
            <a:ext cx="20220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Tweneboa</a:t>
            </a:r>
            <a:r>
              <a:rPr lang="en-GB">
                <a:solidFill>
                  <a:schemeClr val="dk1"/>
                </a:solidFill>
                <a:latin typeface="Average"/>
                <a:ea typeface="Average"/>
                <a:cs typeface="Average"/>
                <a:sym typeface="Average"/>
              </a:rPr>
              <a:t> Kodua</a:t>
            </a:r>
            <a:endParaRPr>
              <a:solidFill>
                <a:schemeClr val="dk1"/>
              </a:solidFill>
              <a:latin typeface="Average"/>
              <a:ea typeface="Average"/>
              <a:cs typeface="Average"/>
              <a:sym typeface="Average"/>
            </a:endParaRPr>
          </a:p>
        </p:txBody>
      </p:sp>
      <p:sp>
        <p:nvSpPr>
          <p:cNvPr id="72" name="Google Shape;72;p13"/>
          <p:cNvSpPr txBox="1"/>
          <p:nvPr/>
        </p:nvSpPr>
        <p:spPr>
          <a:xfrm>
            <a:off x="6869575" y="4152200"/>
            <a:ext cx="20220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Seth Ekow Abaidoo</a:t>
            </a:r>
            <a:endParaRPr>
              <a:solidFill>
                <a:schemeClr val="dk1"/>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0" name="Google Shape;13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2"/>
          <p:cNvPicPr preferRelativeResize="0"/>
          <p:nvPr/>
        </p:nvPicPr>
        <p:blipFill>
          <a:blip r:embed="rId3">
            <a:alphaModFix/>
          </a:blip>
          <a:stretch>
            <a:fillRect/>
          </a:stretch>
        </p:blipFill>
        <p:spPr>
          <a:xfrm>
            <a:off x="310243" y="0"/>
            <a:ext cx="8523514"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Operating Principles</a:t>
            </a:r>
            <a:endParaRPr/>
          </a:p>
        </p:txBody>
      </p:sp>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Rules and Guidelines</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GB">
                <a:solidFill>
                  <a:schemeClr val="dk1"/>
                </a:solidFill>
              </a:rPr>
              <a:t>Authorized members can access and share insider information securely.</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Emphasis on authenticity and quality of shared information.</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Strictly prohibited: false, misleading, or publicly available knowledge.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Consequences: denial or expulsion from the community.</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Commitment to ethical trading practices.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17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Trading with Insider Information</a:t>
            </a:r>
            <a:endParaRPr/>
          </a:p>
        </p:txBody>
      </p:sp>
      <p:sp>
        <p:nvSpPr>
          <p:cNvPr id="143" name="Google Shape;143;p24"/>
          <p:cNvSpPr txBox="1"/>
          <p:nvPr>
            <p:ph idx="1" type="body"/>
          </p:nvPr>
        </p:nvSpPr>
        <p:spPr>
          <a:xfrm>
            <a:off x="311700" y="75042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en-GB" sz="1055">
                <a:solidFill>
                  <a:schemeClr val="dk1"/>
                </a:solidFill>
              </a:rPr>
              <a:t>Gaining an Edge</a:t>
            </a:r>
            <a:endParaRPr sz="1055">
              <a:solidFill>
                <a:schemeClr val="dk1"/>
              </a:solidFill>
            </a:endParaRPr>
          </a:p>
          <a:p>
            <a:pPr indent="-295592" lvl="0" marL="457200" rtl="0" algn="l">
              <a:lnSpc>
                <a:spcPct val="105000"/>
              </a:lnSpc>
              <a:spcBef>
                <a:spcPts val="1200"/>
              </a:spcBef>
              <a:spcAft>
                <a:spcPts val="0"/>
              </a:spcAft>
              <a:buClr>
                <a:schemeClr val="dk1"/>
              </a:buClr>
              <a:buSzPts val="1055"/>
              <a:buChar char="●"/>
            </a:pPr>
            <a:r>
              <a:rPr lang="en-GB" sz="1055">
                <a:solidFill>
                  <a:schemeClr val="dk1"/>
                </a:solidFill>
              </a:rPr>
              <a:t>Primary objective: Profit from insider information.</a:t>
            </a:r>
            <a:endParaRPr sz="1055">
              <a:solidFill>
                <a:schemeClr val="dk1"/>
              </a:solidFill>
            </a:endParaRPr>
          </a:p>
          <a:p>
            <a:pPr indent="-295592" lvl="0" marL="457200" rtl="0" algn="l">
              <a:lnSpc>
                <a:spcPct val="105000"/>
              </a:lnSpc>
              <a:spcBef>
                <a:spcPts val="0"/>
              </a:spcBef>
              <a:spcAft>
                <a:spcPts val="0"/>
              </a:spcAft>
              <a:buClr>
                <a:schemeClr val="dk1"/>
              </a:buClr>
              <a:buSzPts val="1055"/>
              <a:buChar char="●"/>
            </a:pPr>
            <a:r>
              <a:rPr lang="en-GB" sz="1055">
                <a:solidFill>
                  <a:schemeClr val="dk1"/>
                </a:solidFill>
              </a:rPr>
              <a:t>Advantage of early access to crucial data about publicly listed companies with active options markets.</a:t>
            </a:r>
            <a:endParaRPr sz="1055">
              <a:solidFill>
                <a:schemeClr val="dk1"/>
              </a:solidFill>
            </a:endParaRPr>
          </a:p>
          <a:p>
            <a:pPr indent="-295592" lvl="0" marL="457200" rtl="0" algn="l">
              <a:lnSpc>
                <a:spcPct val="105000"/>
              </a:lnSpc>
              <a:spcBef>
                <a:spcPts val="0"/>
              </a:spcBef>
              <a:spcAft>
                <a:spcPts val="0"/>
              </a:spcAft>
              <a:buClr>
                <a:schemeClr val="dk1"/>
              </a:buClr>
              <a:buSzPts val="1055"/>
              <a:buChar char="●"/>
            </a:pPr>
            <a:r>
              <a:rPr lang="en-GB" sz="1055">
                <a:solidFill>
                  <a:schemeClr val="dk1"/>
                </a:solidFill>
              </a:rPr>
              <a:t>Making well-informed decisions before information becomes public.</a:t>
            </a:r>
            <a:endParaRPr sz="1055">
              <a:solidFill>
                <a:schemeClr val="dk1"/>
              </a:solidFill>
            </a:endParaRPr>
          </a:p>
          <a:p>
            <a:pPr indent="-295592" lvl="0" marL="457200" rtl="0" algn="l">
              <a:lnSpc>
                <a:spcPct val="105000"/>
              </a:lnSpc>
              <a:spcBef>
                <a:spcPts val="0"/>
              </a:spcBef>
              <a:spcAft>
                <a:spcPts val="0"/>
              </a:spcAft>
              <a:buClr>
                <a:schemeClr val="dk1"/>
              </a:buClr>
              <a:buSzPts val="1055"/>
              <a:buChar char="●"/>
            </a:pPr>
            <a:r>
              <a:rPr lang="en-GB" sz="1055">
                <a:solidFill>
                  <a:schemeClr val="dk1"/>
                </a:solidFill>
              </a:rPr>
              <a:t>Achieving profitable outcomes.</a:t>
            </a:r>
            <a:br>
              <a:rPr lang="en-GB" sz="1055">
                <a:solidFill>
                  <a:schemeClr val="dk1"/>
                </a:solidFill>
              </a:rPr>
            </a:br>
            <a:endParaRPr sz="1055">
              <a:solidFill>
                <a:schemeClr val="dk1"/>
              </a:solidFill>
            </a:endParaRPr>
          </a:p>
          <a:p>
            <a:pPr indent="0" lvl="0" marL="0" rtl="0" algn="l">
              <a:lnSpc>
                <a:spcPct val="105000"/>
              </a:lnSpc>
              <a:spcBef>
                <a:spcPts val="1200"/>
              </a:spcBef>
              <a:spcAft>
                <a:spcPts val="0"/>
              </a:spcAft>
              <a:buSzPts val="523"/>
              <a:buNone/>
            </a:pPr>
            <a:r>
              <a:rPr lang="en-GB" sz="1055">
                <a:solidFill>
                  <a:schemeClr val="dk1"/>
                </a:solidFill>
              </a:rPr>
              <a:t>Dark Pool:</a:t>
            </a:r>
            <a:endParaRPr sz="1055">
              <a:solidFill>
                <a:schemeClr val="dk1"/>
              </a:solidFill>
            </a:endParaRPr>
          </a:p>
          <a:p>
            <a:pPr indent="-295592" lvl="0" marL="457200" rtl="0" algn="l">
              <a:lnSpc>
                <a:spcPct val="105000"/>
              </a:lnSpc>
              <a:spcBef>
                <a:spcPts val="1200"/>
              </a:spcBef>
              <a:spcAft>
                <a:spcPts val="0"/>
              </a:spcAft>
              <a:buClr>
                <a:schemeClr val="dk1"/>
              </a:buClr>
              <a:buSzPts val="1055"/>
              <a:buChar char="●"/>
            </a:pPr>
            <a:r>
              <a:rPr lang="en-GB" sz="1055">
                <a:solidFill>
                  <a:schemeClr val="dk1"/>
                </a:solidFill>
              </a:rPr>
              <a:t>Dark pools are private trading </a:t>
            </a:r>
            <a:r>
              <a:rPr lang="en-GB" sz="1055">
                <a:solidFill>
                  <a:schemeClr val="dk1"/>
                </a:solidFill>
              </a:rPr>
              <a:t>exchanges for trading</a:t>
            </a:r>
            <a:r>
              <a:rPr lang="en-GB" sz="1055">
                <a:solidFill>
                  <a:schemeClr val="dk1"/>
                </a:solidFill>
              </a:rPr>
              <a:t> that allow institutional investors to trade large blocks of shares away from public exchanges.</a:t>
            </a:r>
            <a:endParaRPr sz="1055">
              <a:solidFill>
                <a:schemeClr val="dk1"/>
              </a:solidFill>
            </a:endParaRPr>
          </a:p>
          <a:p>
            <a:pPr indent="-295592" lvl="0" marL="457200" rtl="0" algn="l">
              <a:lnSpc>
                <a:spcPct val="105000"/>
              </a:lnSpc>
              <a:spcBef>
                <a:spcPts val="0"/>
              </a:spcBef>
              <a:spcAft>
                <a:spcPts val="0"/>
              </a:spcAft>
              <a:buClr>
                <a:schemeClr val="dk1"/>
              </a:buClr>
              <a:buSzPts val="1055"/>
              <a:buChar char="●"/>
            </a:pPr>
            <a:r>
              <a:rPr lang="en-GB" sz="1055">
                <a:solidFill>
                  <a:schemeClr val="dk1"/>
                </a:solidFill>
              </a:rPr>
              <a:t>Information from dark pools provides valuable insights into significant institutional buying or selling activities.</a:t>
            </a:r>
            <a:endParaRPr sz="1055">
              <a:solidFill>
                <a:schemeClr val="dk1"/>
              </a:solidFill>
            </a:endParaRPr>
          </a:p>
          <a:p>
            <a:pPr indent="-295592" lvl="0" marL="457200" rtl="0" algn="l">
              <a:lnSpc>
                <a:spcPct val="105000"/>
              </a:lnSpc>
              <a:spcBef>
                <a:spcPts val="0"/>
              </a:spcBef>
              <a:spcAft>
                <a:spcPts val="0"/>
              </a:spcAft>
              <a:buClr>
                <a:schemeClr val="dk1"/>
              </a:buClr>
              <a:buSzPts val="1055"/>
              <a:buChar char="●"/>
            </a:pPr>
            <a:r>
              <a:rPr lang="en-GB" sz="1055">
                <a:solidFill>
                  <a:schemeClr val="dk1"/>
                </a:solidFill>
              </a:rPr>
              <a:t>Dark pools are run by private brokerages which operate under fewer regulatory and public disclosure requirements than public exchanges.</a:t>
            </a:r>
            <a:endParaRPr sz="1055">
              <a:solidFill>
                <a:schemeClr val="dk1"/>
              </a:solidFill>
            </a:endParaRPr>
          </a:p>
          <a:p>
            <a:pPr indent="-295592" lvl="0" marL="457200" rtl="0" algn="l">
              <a:lnSpc>
                <a:spcPct val="105000"/>
              </a:lnSpc>
              <a:spcBef>
                <a:spcPts val="0"/>
              </a:spcBef>
              <a:spcAft>
                <a:spcPts val="0"/>
              </a:spcAft>
              <a:buClr>
                <a:schemeClr val="dk1"/>
              </a:buClr>
              <a:buSzPts val="1055"/>
              <a:buChar char="●"/>
            </a:pPr>
            <a:r>
              <a:rPr lang="en-GB" sz="1055">
                <a:solidFill>
                  <a:schemeClr val="dk1"/>
                </a:solidFill>
              </a:rPr>
              <a:t>Dark pools are estimated to account for up to 18% of U.S. and 9% of European trading volumes.</a:t>
            </a:r>
            <a:br>
              <a:rPr lang="en-GB" sz="1055">
                <a:solidFill>
                  <a:schemeClr val="dk1"/>
                </a:solidFill>
              </a:rPr>
            </a:br>
            <a:endParaRPr sz="1055">
              <a:solidFill>
                <a:schemeClr val="dk1"/>
              </a:solidFill>
            </a:endParaRPr>
          </a:p>
          <a:p>
            <a:pPr indent="0" lvl="0" marL="0" rtl="0" algn="l">
              <a:lnSpc>
                <a:spcPct val="105000"/>
              </a:lnSpc>
              <a:spcBef>
                <a:spcPts val="1200"/>
              </a:spcBef>
              <a:spcAft>
                <a:spcPts val="0"/>
              </a:spcAft>
              <a:buSzPts val="523"/>
              <a:buNone/>
            </a:pPr>
            <a:r>
              <a:rPr lang="en-GB" sz="1055">
                <a:solidFill>
                  <a:schemeClr val="dk1"/>
                </a:solidFill>
              </a:rPr>
              <a:t>Underground Hacker Community's Edge:</a:t>
            </a:r>
            <a:endParaRPr sz="1055">
              <a:solidFill>
                <a:schemeClr val="dk1"/>
              </a:solidFill>
            </a:endParaRPr>
          </a:p>
          <a:p>
            <a:pPr indent="-295592" lvl="0" marL="457200" rtl="0" algn="l">
              <a:lnSpc>
                <a:spcPct val="105000"/>
              </a:lnSpc>
              <a:spcBef>
                <a:spcPts val="1200"/>
              </a:spcBef>
              <a:spcAft>
                <a:spcPts val="0"/>
              </a:spcAft>
              <a:buClr>
                <a:schemeClr val="dk1"/>
              </a:buClr>
              <a:buSzPts val="1055"/>
              <a:buChar char="●"/>
            </a:pPr>
            <a:r>
              <a:rPr lang="en-GB" sz="1055">
                <a:solidFill>
                  <a:schemeClr val="dk1"/>
                </a:solidFill>
              </a:rPr>
              <a:t>Access to Dark Pool Information: The forum's insiders gain access to dark pool data, providing them with valuable insights into institutional trades before they are publicly disclosed.</a:t>
            </a:r>
            <a:endParaRPr sz="1055">
              <a:solidFill>
                <a:schemeClr val="dk1"/>
              </a:solidFill>
            </a:endParaRPr>
          </a:p>
          <a:p>
            <a:pPr indent="-295592" lvl="0" marL="457200" rtl="0" algn="l">
              <a:lnSpc>
                <a:spcPct val="105000"/>
              </a:lnSpc>
              <a:spcBef>
                <a:spcPts val="0"/>
              </a:spcBef>
              <a:spcAft>
                <a:spcPts val="0"/>
              </a:spcAft>
              <a:buClr>
                <a:schemeClr val="dk1"/>
              </a:buClr>
              <a:buSzPts val="1055"/>
              <a:buChar char="●"/>
            </a:pPr>
            <a:r>
              <a:rPr lang="en-GB" sz="1055">
                <a:solidFill>
                  <a:schemeClr val="dk1"/>
                </a:solidFill>
              </a:rPr>
              <a:t>Early Access to Crucial Data: By acting on dark pool information ahead of public disclosure, forum members can make informed trading decisions before the market reacts.</a:t>
            </a:r>
            <a:endParaRPr sz="1055">
              <a:solidFill>
                <a:schemeClr val="dk1"/>
              </a:solidFill>
            </a:endParaRPr>
          </a:p>
          <a:p>
            <a:pPr indent="-295592" lvl="0" marL="457200" rtl="0" algn="l">
              <a:lnSpc>
                <a:spcPct val="105000"/>
              </a:lnSpc>
              <a:spcBef>
                <a:spcPts val="0"/>
              </a:spcBef>
              <a:spcAft>
                <a:spcPts val="0"/>
              </a:spcAft>
              <a:buClr>
                <a:schemeClr val="dk1"/>
              </a:buClr>
              <a:buSzPts val="1055"/>
              <a:buChar char="●"/>
            </a:pPr>
            <a:r>
              <a:rPr lang="en-GB" sz="1055">
                <a:solidFill>
                  <a:schemeClr val="dk1"/>
                </a:solidFill>
              </a:rPr>
              <a:t>Enhanced Profitability: Leveraging dark pool data allows forum members to capitalize on significant price movements and profit from market inefficiencies.</a:t>
            </a:r>
            <a:endParaRPr sz="1055">
              <a:solidFill>
                <a:schemeClr val="dk1"/>
              </a:solidFill>
            </a:endParaRPr>
          </a:p>
          <a:p>
            <a:pPr indent="0" lvl="0" marL="0" rtl="0" algn="l">
              <a:lnSpc>
                <a:spcPct val="105000"/>
              </a:lnSpc>
              <a:spcBef>
                <a:spcPts val="1200"/>
              </a:spcBef>
              <a:spcAft>
                <a:spcPts val="1200"/>
              </a:spcAft>
              <a:buSzPts val="523"/>
              <a:buNone/>
            </a:pPr>
            <a:r>
              <a:t/>
            </a:r>
            <a:endParaRPr sz="1055">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9" name="Google Shape;14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5"/>
          <p:cNvPicPr preferRelativeResize="0"/>
          <p:nvPr/>
        </p:nvPicPr>
        <p:blipFill>
          <a:blip r:embed="rId3">
            <a:alphaModFix/>
          </a:blip>
          <a:stretch>
            <a:fillRect/>
          </a:stretch>
        </p:blipFill>
        <p:spPr>
          <a:xfrm>
            <a:off x="108488" y="0"/>
            <a:ext cx="8927022"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6" name="Google Shape;15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6"/>
          <p:cNvPicPr preferRelativeResize="0"/>
          <p:nvPr/>
        </p:nvPicPr>
        <p:blipFill>
          <a:blip r:embed="rId3">
            <a:alphaModFix/>
          </a:blip>
          <a:stretch>
            <a:fillRect/>
          </a:stretch>
        </p:blipFill>
        <p:spPr>
          <a:xfrm>
            <a:off x="310243" y="0"/>
            <a:ext cx="8523514"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Trading with Insider Information (Conti…)</a:t>
            </a:r>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chemeClr val="dk1"/>
                </a:solidFill>
              </a:rPr>
              <a:t>Ethical Considerations in the forum:</a:t>
            </a:r>
            <a:br>
              <a:rPr lang="en-GB">
                <a:solidFill>
                  <a:schemeClr val="dk1"/>
                </a:solidFill>
              </a:rPr>
            </a:br>
            <a:endParaRPr>
              <a:solidFill>
                <a:schemeClr val="dk1"/>
              </a:solidFill>
            </a:endParaRPr>
          </a:p>
          <a:p>
            <a:pPr indent="-342900" lvl="0" marL="457200" rtl="0" algn="l">
              <a:spcBef>
                <a:spcPts val="1200"/>
              </a:spcBef>
              <a:spcAft>
                <a:spcPts val="0"/>
              </a:spcAft>
              <a:buClr>
                <a:schemeClr val="dk1"/>
              </a:buClr>
              <a:buSzPts val="1800"/>
              <a:buChar char="●"/>
            </a:pPr>
            <a:r>
              <a:rPr lang="en-GB">
                <a:solidFill>
                  <a:schemeClr val="dk1"/>
                </a:solidFill>
              </a:rPr>
              <a:t>The Stock Insiders: Highly exclusive and secretive.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Selects members based on authenticity and confidentiality.</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Unique approach: Sharing valuable information anonymously.</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Helping members capitalize on insider knowledge and make profitable trades.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Caution: Be aware of potential legal risks associated with underground forums.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 Stock Insiders community gains a competitive edge by accessing dark pool information.</a:t>
            </a:r>
            <a:br>
              <a:rPr lang="en-GB">
                <a:solidFill>
                  <a:schemeClr val="dk1"/>
                </a:solidFill>
              </a:rPr>
            </a:br>
            <a:r>
              <a:rPr lang="en-GB">
                <a:solidFill>
                  <a:schemeClr val="dk1"/>
                </a:solidFill>
              </a:rPr>
              <a:t>(Securities and Exchange Commission (SEC) is a U.S. government oversight agency responsible for regulating the securities markets and protecting investors.)</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202500"/>
            <a:ext cx="8520600" cy="5727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None/>
            </a:pPr>
            <a:r>
              <a:rPr lang="en-GB"/>
              <a:t>                                               AlphaBay</a:t>
            </a:r>
            <a:endParaRPr/>
          </a:p>
        </p:txBody>
      </p:sp>
      <p:sp>
        <p:nvSpPr>
          <p:cNvPr id="169" name="Google Shape;169;p28"/>
          <p:cNvSpPr txBox="1"/>
          <p:nvPr>
            <p:ph idx="1" type="body"/>
          </p:nvPr>
        </p:nvSpPr>
        <p:spPr>
          <a:xfrm>
            <a:off x="311700" y="1152475"/>
            <a:ext cx="4864200" cy="3348300"/>
          </a:xfrm>
          <a:prstGeom prst="rect">
            <a:avLst/>
          </a:prstGeom>
        </p:spPr>
        <p:txBody>
          <a:bodyPr anchorCtr="0" anchor="t" bIns="91425" lIns="91425" spcFirstLastPara="1" rIns="91425" wrap="square" tIns="91425">
            <a:normAutofit fontScale="92500" lnSpcReduction="20000"/>
          </a:bodyPr>
          <a:lstStyle/>
          <a:p>
            <a:pPr indent="-304958" lvl="0" marL="457200" marR="0" rtl="0" algn="l">
              <a:lnSpc>
                <a:spcPct val="115000"/>
              </a:lnSpc>
              <a:spcBef>
                <a:spcPts val="0"/>
              </a:spcBef>
              <a:spcAft>
                <a:spcPts val="0"/>
              </a:spcAft>
              <a:buClr>
                <a:schemeClr val="dk1"/>
              </a:buClr>
              <a:buSzPct val="100000"/>
              <a:buChar char="●"/>
            </a:pPr>
            <a:r>
              <a:rPr lang="en-GB" sz="1300">
                <a:solidFill>
                  <a:schemeClr val="dk1"/>
                </a:solidFill>
              </a:rPr>
              <a:t>AlphaBay was a darknet marketplace founded in 2014 by Alexandre Cazes, operating until its shutdown in July 2017</a:t>
            </a:r>
            <a:endParaRPr sz="1300">
              <a:solidFill>
                <a:schemeClr val="dk1"/>
              </a:solidFill>
            </a:endParaRPr>
          </a:p>
          <a:p>
            <a:pPr indent="0" lvl="0" marL="457200" marR="0" rtl="0" algn="l">
              <a:lnSpc>
                <a:spcPct val="115000"/>
              </a:lnSpc>
              <a:spcBef>
                <a:spcPts val="0"/>
              </a:spcBef>
              <a:spcAft>
                <a:spcPts val="0"/>
              </a:spcAft>
              <a:buNone/>
            </a:pPr>
            <a:r>
              <a:t/>
            </a:r>
            <a:endParaRPr sz="1300">
              <a:solidFill>
                <a:schemeClr val="dk1"/>
              </a:solidFill>
            </a:endParaRPr>
          </a:p>
          <a:p>
            <a:pPr indent="-304958" lvl="0" marL="457200" marR="0" rtl="0" algn="l">
              <a:lnSpc>
                <a:spcPct val="115000"/>
              </a:lnSpc>
              <a:spcBef>
                <a:spcPts val="0"/>
              </a:spcBef>
              <a:spcAft>
                <a:spcPts val="0"/>
              </a:spcAft>
              <a:buClr>
                <a:schemeClr val="dk1"/>
              </a:buClr>
              <a:buSzPct val="100000"/>
              <a:buChar char="●"/>
            </a:pPr>
            <a:r>
              <a:rPr lang="en-GB" sz="1300">
                <a:solidFill>
                  <a:schemeClr val="dk1"/>
                </a:solidFill>
              </a:rPr>
              <a:t>The marketplace had a structure similar to traditional e-commerce websites, employing administrators, moderators, public relations managers, and </a:t>
            </a:r>
            <a:r>
              <a:rPr lang="en-GB" sz="1300">
                <a:solidFill>
                  <a:schemeClr val="dk1"/>
                </a:solidFill>
              </a:rPr>
              <a:t>scamwatch</a:t>
            </a:r>
            <a:r>
              <a:rPr lang="en-GB" sz="1300">
                <a:solidFill>
                  <a:schemeClr val="dk1"/>
                </a:solidFill>
              </a:rPr>
              <a:t> personnel who received salaries from AlphaBay's revenue.</a:t>
            </a:r>
            <a:endParaRPr sz="1300">
              <a:solidFill>
                <a:schemeClr val="dk1"/>
              </a:solidFill>
            </a:endParaRPr>
          </a:p>
          <a:p>
            <a:pPr indent="0" lvl="0" marL="457200" marR="0" rtl="0" algn="l">
              <a:lnSpc>
                <a:spcPct val="115000"/>
              </a:lnSpc>
              <a:spcBef>
                <a:spcPts val="0"/>
              </a:spcBef>
              <a:spcAft>
                <a:spcPts val="0"/>
              </a:spcAft>
              <a:buNone/>
            </a:pPr>
            <a:r>
              <a:t/>
            </a:r>
            <a:endParaRPr sz="1300">
              <a:solidFill>
                <a:schemeClr val="dk1"/>
              </a:solidFill>
            </a:endParaRPr>
          </a:p>
          <a:p>
            <a:pPr indent="-304958" lvl="0" marL="457200" marR="0" rtl="0" algn="l">
              <a:lnSpc>
                <a:spcPct val="115000"/>
              </a:lnSpc>
              <a:spcBef>
                <a:spcPts val="0"/>
              </a:spcBef>
              <a:spcAft>
                <a:spcPts val="0"/>
              </a:spcAft>
              <a:buClr>
                <a:schemeClr val="dk1"/>
              </a:buClr>
              <a:buSzPct val="100000"/>
              <a:buChar char="●"/>
            </a:pPr>
            <a:r>
              <a:rPr lang="en-GB" sz="1300">
                <a:solidFill>
                  <a:schemeClr val="dk1"/>
                </a:solidFill>
              </a:rPr>
              <a:t>AlphaBay hosted approximately 369,000 listings in June 2017, offering illegal goods such as drugs, weapons, counterfeit items, software, and stolen credit card data.</a:t>
            </a:r>
            <a:endParaRPr sz="1300">
              <a:solidFill>
                <a:schemeClr val="dk1"/>
              </a:solidFill>
            </a:endParaRPr>
          </a:p>
          <a:p>
            <a:pPr indent="0" lvl="0" marL="457200" marR="0" rtl="0" algn="l">
              <a:lnSpc>
                <a:spcPct val="115000"/>
              </a:lnSpc>
              <a:spcBef>
                <a:spcPts val="0"/>
              </a:spcBef>
              <a:spcAft>
                <a:spcPts val="0"/>
              </a:spcAft>
              <a:buNone/>
            </a:pPr>
            <a:r>
              <a:t/>
            </a:r>
            <a:endParaRPr sz="1300">
              <a:solidFill>
                <a:schemeClr val="dk1"/>
              </a:solidFill>
            </a:endParaRPr>
          </a:p>
          <a:p>
            <a:pPr indent="-304958" lvl="0" marL="457200" marR="0" rtl="0" algn="l">
              <a:lnSpc>
                <a:spcPct val="115000"/>
              </a:lnSpc>
              <a:spcBef>
                <a:spcPts val="0"/>
              </a:spcBef>
              <a:spcAft>
                <a:spcPts val="0"/>
              </a:spcAft>
              <a:buClr>
                <a:schemeClr val="dk1"/>
              </a:buClr>
              <a:buSzPct val="100000"/>
              <a:buChar char="●"/>
            </a:pPr>
            <a:r>
              <a:rPr lang="en-GB" sz="1300">
                <a:solidFill>
                  <a:schemeClr val="dk1"/>
                </a:solidFill>
              </a:rPr>
              <a:t>The marketplace exclusively accepted digital currencies like Bitcoin, Monero, and Ethereum for transactions, ensuring a level of anonymity for users</a:t>
            </a:r>
            <a:endParaRPr sz="1300">
              <a:solidFill>
                <a:srgbClr val="D1D5DB"/>
              </a:solidFill>
            </a:endParaRPr>
          </a:p>
          <a:p>
            <a:pPr indent="0" lvl="0" marL="457200" marR="0" rtl="0" algn="l">
              <a:lnSpc>
                <a:spcPct val="115000"/>
              </a:lnSpc>
              <a:spcBef>
                <a:spcPts val="0"/>
              </a:spcBef>
              <a:spcAft>
                <a:spcPts val="0"/>
              </a:spcAft>
              <a:buNone/>
            </a:pPr>
            <a:r>
              <a:t/>
            </a:r>
            <a:endParaRPr sz="1300">
              <a:solidFill>
                <a:srgbClr val="D1D5DB"/>
              </a:solidFill>
            </a:endParaRPr>
          </a:p>
          <a:p>
            <a:pPr indent="0" lvl="0" marL="0" rtl="0" algn="l">
              <a:spcBef>
                <a:spcPts val="0"/>
              </a:spcBef>
              <a:spcAft>
                <a:spcPts val="1200"/>
              </a:spcAft>
              <a:buNone/>
            </a:pPr>
            <a:r>
              <a:t/>
            </a:r>
            <a:endParaRPr/>
          </a:p>
        </p:txBody>
      </p:sp>
      <p:pic>
        <p:nvPicPr>
          <p:cNvPr id="170" name="Google Shape;170;p28"/>
          <p:cNvPicPr preferRelativeResize="0"/>
          <p:nvPr/>
        </p:nvPicPr>
        <p:blipFill>
          <a:blip r:embed="rId3">
            <a:alphaModFix/>
          </a:blip>
          <a:stretch>
            <a:fillRect/>
          </a:stretch>
        </p:blipFill>
        <p:spPr>
          <a:xfrm>
            <a:off x="5175900" y="1152475"/>
            <a:ext cx="3656400" cy="305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222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AlphaBay Shutdown</a:t>
            </a:r>
            <a:endParaRPr/>
          </a:p>
        </p:txBody>
      </p:sp>
      <p:sp>
        <p:nvSpPr>
          <p:cNvPr id="176" name="Google Shape;176;p29"/>
          <p:cNvSpPr txBox="1"/>
          <p:nvPr>
            <p:ph idx="1" type="body"/>
          </p:nvPr>
        </p:nvSpPr>
        <p:spPr>
          <a:xfrm>
            <a:off x="352125" y="863550"/>
            <a:ext cx="8411100" cy="2242800"/>
          </a:xfrm>
          <a:prstGeom prst="rect">
            <a:avLst/>
          </a:prstGeom>
        </p:spPr>
        <p:txBody>
          <a:bodyPr anchorCtr="0" anchor="t" bIns="91425" lIns="91425" spcFirstLastPara="1" rIns="91425" wrap="square" tIns="91425">
            <a:normAutofit fontScale="92500" lnSpcReduction="20000"/>
          </a:bodyPr>
          <a:lstStyle/>
          <a:p>
            <a:pPr indent="-304958" lvl="0" marL="457200" marR="0" rtl="0" algn="l">
              <a:lnSpc>
                <a:spcPct val="115000"/>
              </a:lnSpc>
              <a:spcBef>
                <a:spcPts val="0"/>
              </a:spcBef>
              <a:spcAft>
                <a:spcPts val="0"/>
              </a:spcAft>
              <a:buClr>
                <a:schemeClr val="dk1"/>
              </a:buClr>
              <a:buSzPct val="100000"/>
              <a:buChar char="●"/>
            </a:pPr>
            <a:r>
              <a:rPr lang="en-GB" sz="1300">
                <a:solidFill>
                  <a:schemeClr val="dk1"/>
                </a:solidFill>
              </a:rPr>
              <a:t>AlphaBay, a darknet marketplace founded by Alexandre Cazes in 2014, was shut down in July 2017 during Operation Bayonet, which involved law enforcement actions in the United States, Canada, and Thailand.</a:t>
            </a:r>
            <a:endParaRPr sz="1300">
              <a:solidFill>
                <a:schemeClr val="dk1"/>
              </a:solidFill>
            </a:endParaRPr>
          </a:p>
          <a:p>
            <a:pPr indent="0" lvl="0" marL="457200" marR="0" rtl="0" algn="l">
              <a:lnSpc>
                <a:spcPct val="115000"/>
              </a:lnSpc>
              <a:spcBef>
                <a:spcPts val="0"/>
              </a:spcBef>
              <a:spcAft>
                <a:spcPts val="0"/>
              </a:spcAft>
              <a:buNone/>
            </a:pPr>
            <a:r>
              <a:t/>
            </a:r>
            <a:endParaRPr sz="1300">
              <a:solidFill>
                <a:schemeClr val="dk1"/>
              </a:solidFill>
            </a:endParaRPr>
          </a:p>
          <a:p>
            <a:pPr indent="-304958" lvl="0" marL="457200" marR="0" rtl="0" algn="l">
              <a:lnSpc>
                <a:spcPct val="115000"/>
              </a:lnSpc>
              <a:spcBef>
                <a:spcPts val="0"/>
              </a:spcBef>
              <a:spcAft>
                <a:spcPts val="0"/>
              </a:spcAft>
              <a:buClr>
                <a:schemeClr val="dk1"/>
              </a:buClr>
              <a:buSzPct val="100000"/>
              <a:buChar char="●"/>
            </a:pPr>
            <a:r>
              <a:rPr lang="en-GB" sz="1300">
                <a:solidFill>
                  <a:schemeClr val="dk1"/>
                </a:solidFill>
              </a:rPr>
              <a:t>After its closure, AlphaBay resurfaced in August 2021, led by a co-founder known as "De-snake."</a:t>
            </a:r>
            <a:endParaRPr sz="1300">
              <a:solidFill>
                <a:schemeClr val="dk1"/>
              </a:solidFill>
            </a:endParaRPr>
          </a:p>
          <a:p>
            <a:pPr indent="0" lvl="0" marL="457200" marR="0" rtl="0" algn="l">
              <a:lnSpc>
                <a:spcPct val="115000"/>
              </a:lnSpc>
              <a:spcBef>
                <a:spcPts val="0"/>
              </a:spcBef>
              <a:spcAft>
                <a:spcPts val="0"/>
              </a:spcAft>
              <a:buNone/>
            </a:pPr>
            <a:r>
              <a:t/>
            </a:r>
            <a:endParaRPr sz="1300">
              <a:solidFill>
                <a:schemeClr val="dk1"/>
              </a:solidFill>
            </a:endParaRPr>
          </a:p>
          <a:p>
            <a:pPr indent="-304958" lvl="0" marL="457200" marR="0" rtl="0" algn="l">
              <a:lnSpc>
                <a:spcPct val="115000"/>
              </a:lnSpc>
              <a:spcBef>
                <a:spcPts val="0"/>
              </a:spcBef>
              <a:spcAft>
                <a:spcPts val="0"/>
              </a:spcAft>
              <a:buClr>
                <a:schemeClr val="dk1"/>
              </a:buClr>
              <a:buSzPct val="100000"/>
              <a:buChar char="●"/>
            </a:pPr>
            <a:r>
              <a:rPr lang="en-GB" sz="1300">
                <a:solidFill>
                  <a:schemeClr val="dk1"/>
                </a:solidFill>
              </a:rPr>
              <a:t>Cazes' identification was aided by his personal email found in AlphaBay's welcome email and forum password recovery process. He was arrested in Bangkok, and his laptop revealed critical information leading to asset seizure. The site's shutdown was officially announced by U.S. Attorney General Jeff Sessions on July 20, 2017.</a:t>
            </a:r>
            <a:endParaRPr sz="2235">
              <a:solidFill>
                <a:srgbClr val="D1D5DB"/>
              </a:solidFill>
            </a:endParaRPr>
          </a:p>
          <a:p>
            <a:pPr indent="0" lvl="0" marL="0" marR="0" rtl="0" algn="l">
              <a:lnSpc>
                <a:spcPct val="115000"/>
              </a:lnSpc>
              <a:spcBef>
                <a:spcPts val="0"/>
              </a:spcBef>
              <a:spcAft>
                <a:spcPts val="0"/>
              </a:spcAft>
              <a:buNone/>
            </a:pPr>
            <a:r>
              <a:t/>
            </a:r>
            <a:endParaRPr sz="1300">
              <a:solidFill>
                <a:srgbClr val="D1D5DB"/>
              </a:solidFill>
            </a:endParaRPr>
          </a:p>
          <a:p>
            <a:pPr indent="0" lvl="0" marL="0" marR="0" rtl="0" algn="l">
              <a:lnSpc>
                <a:spcPct val="115000"/>
              </a:lnSpc>
              <a:spcBef>
                <a:spcPts val="0"/>
              </a:spcBef>
              <a:spcAft>
                <a:spcPts val="0"/>
              </a:spcAft>
              <a:buNone/>
            </a:pPr>
            <a:r>
              <a:t/>
            </a:r>
            <a:endParaRPr sz="1300">
              <a:solidFill>
                <a:srgbClr val="D1D5DB"/>
              </a:solidFill>
            </a:endParaRPr>
          </a:p>
          <a:p>
            <a:pPr indent="0" lvl="0" marL="0" rtl="0" algn="l">
              <a:spcBef>
                <a:spcPts val="0"/>
              </a:spcBef>
              <a:spcAft>
                <a:spcPts val="1200"/>
              </a:spcAft>
              <a:buNone/>
            </a:pPr>
            <a:r>
              <a:t/>
            </a:r>
            <a:endParaRPr/>
          </a:p>
        </p:txBody>
      </p:sp>
      <p:pic>
        <p:nvPicPr>
          <p:cNvPr id="177" name="Google Shape;177;p29"/>
          <p:cNvPicPr preferRelativeResize="0"/>
          <p:nvPr/>
        </p:nvPicPr>
        <p:blipFill>
          <a:blip r:embed="rId3">
            <a:alphaModFix/>
          </a:blip>
          <a:stretch>
            <a:fillRect/>
          </a:stretch>
        </p:blipFill>
        <p:spPr>
          <a:xfrm>
            <a:off x="2371825" y="2754900"/>
            <a:ext cx="4136776" cy="2176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293450"/>
            <a:ext cx="8520600" cy="585000"/>
          </a:xfrm>
          <a:prstGeom prst="rect">
            <a:avLst/>
          </a:prstGeom>
        </p:spPr>
        <p:txBody>
          <a:bodyPr anchorCtr="0" anchor="t" bIns="91425" lIns="91425" spcFirstLastPara="1" rIns="91425" wrap="square" tIns="91425">
            <a:spAutoFit/>
          </a:bodyPr>
          <a:lstStyle/>
          <a:p>
            <a:pPr indent="0" lvl="0" marL="0" rtl="0" algn="just">
              <a:lnSpc>
                <a:spcPct val="115000"/>
              </a:lnSpc>
              <a:spcBef>
                <a:spcPts val="1800"/>
              </a:spcBef>
              <a:spcAft>
                <a:spcPts val="1800"/>
              </a:spcAft>
              <a:buNone/>
            </a:pPr>
            <a:r>
              <a:rPr lang="en-GB" sz="2600"/>
              <a:t>                                            HANSA Market </a:t>
            </a:r>
            <a:endParaRPr sz="2600">
              <a:latin typeface="Arial"/>
              <a:ea typeface="Arial"/>
              <a:cs typeface="Arial"/>
              <a:sym typeface="Arial"/>
            </a:endParaRPr>
          </a:p>
        </p:txBody>
      </p:sp>
      <p:sp>
        <p:nvSpPr>
          <p:cNvPr id="183" name="Google Shape;183;p30"/>
          <p:cNvSpPr txBox="1"/>
          <p:nvPr>
            <p:ph idx="1" type="body"/>
          </p:nvPr>
        </p:nvSpPr>
        <p:spPr>
          <a:xfrm>
            <a:off x="311700" y="959075"/>
            <a:ext cx="8461500" cy="3986400"/>
          </a:xfrm>
          <a:prstGeom prst="rect">
            <a:avLst/>
          </a:prstGeom>
        </p:spPr>
        <p:txBody>
          <a:bodyPr anchorCtr="0" anchor="t" bIns="91425" lIns="91425" spcFirstLastPara="1" rIns="91425" wrap="square" tIns="91425">
            <a:normAutofit lnSpcReduction="10000"/>
          </a:bodyPr>
          <a:lstStyle/>
          <a:p>
            <a:pPr indent="-344535" lvl="0" marL="457200" marR="0" rtl="0" algn="l">
              <a:lnSpc>
                <a:spcPct val="115000"/>
              </a:lnSpc>
              <a:spcBef>
                <a:spcPts val="0"/>
              </a:spcBef>
              <a:spcAft>
                <a:spcPts val="0"/>
              </a:spcAft>
              <a:buClr>
                <a:srgbClr val="D1D5DB"/>
              </a:buClr>
              <a:buSzPts val="1826"/>
              <a:buChar char="●"/>
            </a:pPr>
            <a:r>
              <a:rPr lang="en-GB" sz="1300">
                <a:solidFill>
                  <a:schemeClr val="dk1"/>
                </a:solidFill>
              </a:rPr>
              <a:t>Hansa was a significant dark-web marketplace known for illegal transactions, focusing on drug sales and operating on the Tor network to maintain anonymity.</a:t>
            </a:r>
            <a:endParaRPr sz="1300">
              <a:solidFill>
                <a:schemeClr val="dk1"/>
              </a:solidFill>
            </a:endParaRPr>
          </a:p>
          <a:p>
            <a:pPr indent="0" lvl="0" marL="457200" marR="0" rtl="0" algn="l">
              <a:lnSpc>
                <a:spcPct val="115000"/>
              </a:lnSpc>
              <a:spcBef>
                <a:spcPts val="0"/>
              </a:spcBef>
              <a:spcAft>
                <a:spcPts val="0"/>
              </a:spcAft>
              <a:buNone/>
            </a:pPr>
            <a:r>
              <a:t/>
            </a:r>
            <a:endParaRPr sz="1300">
              <a:solidFill>
                <a:schemeClr val="dk1"/>
              </a:solidFill>
            </a:endParaRPr>
          </a:p>
          <a:p>
            <a:pPr indent="-344535" lvl="0" marL="457200" marR="0" rtl="0" algn="l">
              <a:lnSpc>
                <a:spcPct val="115000"/>
              </a:lnSpc>
              <a:spcBef>
                <a:spcPts val="0"/>
              </a:spcBef>
              <a:spcAft>
                <a:spcPts val="0"/>
              </a:spcAft>
              <a:buClr>
                <a:srgbClr val="D1D5DB"/>
              </a:buClr>
              <a:buSzPts val="1826"/>
              <a:buChar char="●"/>
            </a:pPr>
            <a:r>
              <a:rPr lang="en-GB" sz="1300">
                <a:solidFill>
                  <a:schemeClr val="dk1"/>
                </a:solidFill>
              </a:rPr>
              <a:t>It became one of Europe's largest dark-web drug markets, with over 3,600 drug dealers and more than 24,000 drug product listings. It also facilitated trade in fraud</a:t>
            </a:r>
            <a:r>
              <a:rPr lang="en-GB" sz="1300">
                <a:solidFill>
                  <a:schemeClr val="dk1"/>
                </a:solidFill>
              </a:rPr>
              <a:t>u</a:t>
            </a:r>
            <a:r>
              <a:rPr lang="en-GB" sz="1300">
                <a:solidFill>
                  <a:schemeClr val="dk1"/>
                </a:solidFill>
              </a:rPr>
              <a:t>lent tools and counterfeit documents.</a:t>
            </a:r>
            <a:endParaRPr sz="1300">
              <a:solidFill>
                <a:schemeClr val="dk1"/>
              </a:solidFill>
            </a:endParaRPr>
          </a:p>
          <a:p>
            <a:pPr indent="0" lvl="0" marL="457200" marR="0" rtl="0" algn="l">
              <a:lnSpc>
                <a:spcPct val="115000"/>
              </a:lnSpc>
              <a:spcBef>
                <a:spcPts val="0"/>
              </a:spcBef>
              <a:spcAft>
                <a:spcPts val="0"/>
              </a:spcAft>
              <a:buNone/>
            </a:pPr>
            <a:r>
              <a:t/>
            </a:r>
            <a:endParaRPr sz="1300">
              <a:solidFill>
                <a:schemeClr val="dk1"/>
              </a:solidFill>
            </a:endParaRPr>
          </a:p>
          <a:p>
            <a:pPr indent="-344535" lvl="0" marL="457200" marR="0" rtl="0" algn="l">
              <a:lnSpc>
                <a:spcPct val="115000"/>
              </a:lnSpc>
              <a:spcBef>
                <a:spcPts val="0"/>
              </a:spcBef>
              <a:spcAft>
                <a:spcPts val="0"/>
              </a:spcAft>
              <a:buClr>
                <a:srgbClr val="D1D5DB"/>
              </a:buClr>
              <a:buSzPts val="1826"/>
              <a:buChar char="●"/>
            </a:pPr>
            <a:r>
              <a:rPr lang="en-GB" sz="1300">
                <a:solidFill>
                  <a:schemeClr val="dk1"/>
                </a:solidFill>
              </a:rPr>
              <a:t>Operation Bayonet, a 10-month investigation by the Netherlands NHTCU, identified the alleged administrators of Hansa in Germany and led to the marketplace's takeover and shutdown.</a:t>
            </a:r>
            <a:endParaRPr sz="1300">
              <a:solidFill>
                <a:schemeClr val="dk1"/>
              </a:solidFill>
            </a:endParaRPr>
          </a:p>
          <a:p>
            <a:pPr indent="0" lvl="0" marL="457200" marR="0" rtl="0" algn="l">
              <a:lnSpc>
                <a:spcPct val="115000"/>
              </a:lnSpc>
              <a:spcBef>
                <a:spcPts val="0"/>
              </a:spcBef>
              <a:spcAft>
                <a:spcPts val="0"/>
              </a:spcAft>
              <a:buNone/>
            </a:pPr>
            <a:r>
              <a:t/>
            </a:r>
            <a:endParaRPr sz="1300">
              <a:solidFill>
                <a:schemeClr val="dk1"/>
              </a:solidFill>
            </a:endParaRPr>
          </a:p>
          <a:p>
            <a:pPr indent="-344535" lvl="0" marL="457200" marR="0" rtl="0" algn="l">
              <a:lnSpc>
                <a:spcPct val="115000"/>
              </a:lnSpc>
              <a:spcBef>
                <a:spcPts val="0"/>
              </a:spcBef>
              <a:spcAft>
                <a:spcPts val="0"/>
              </a:spcAft>
              <a:buClr>
                <a:srgbClr val="D1D5DB"/>
              </a:buClr>
              <a:buSzPts val="1826"/>
              <a:buChar char="●"/>
            </a:pPr>
            <a:r>
              <a:rPr lang="en-GB" sz="1300">
                <a:solidFill>
                  <a:schemeClr val="dk1"/>
                </a:solidFill>
              </a:rPr>
              <a:t>The takedown of AlphaBay in July 2017 led many of its users to migrate to Hansa Market, unknowingly falling into the hands of law enforcement, who had already taken covert control of the platform, providing valuable intelligence and aiding in disrupting the darknet trade.</a:t>
            </a:r>
            <a:endParaRPr sz="1825">
              <a:solidFill>
                <a:srgbClr val="D1D5DB"/>
              </a:solidFill>
            </a:endParaRPr>
          </a:p>
          <a:p>
            <a:pPr indent="0" lvl="0" marL="457200" marR="0" rtl="0" algn="l">
              <a:lnSpc>
                <a:spcPct val="115000"/>
              </a:lnSpc>
              <a:spcBef>
                <a:spcPts val="0"/>
              </a:spcBef>
              <a:spcAft>
                <a:spcPts val="0"/>
              </a:spcAft>
              <a:buNone/>
            </a:pPr>
            <a:r>
              <a:t/>
            </a:r>
            <a:endParaRPr sz="1300">
              <a:solidFill>
                <a:srgbClr val="D1D5DB"/>
              </a:solidFill>
            </a:endParaRPr>
          </a:p>
          <a:p>
            <a:pPr indent="0" lvl="0" marL="0" rtl="0" algn="l">
              <a:spcBef>
                <a:spcPts val="0"/>
              </a:spcBef>
              <a:spcAft>
                <a:spcPts val="1200"/>
              </a:spcAft>
              <a:buNone/>
            </a:pPr>
            <a:r>
              <a:t/>
            </a:r>
            <a:endParaRPr sz="3135">
              <a:solidFill>
                <a:srgbClr val="D1D5DB"/>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idx="1" type="body"/>
          </p:nvPr>
        </p:nvSpPr>
        <p:spPr>
          <a:xfrm>
            <a:off x="311700" y="424925"/>
            <a:ext cx="8520600" cy="3416400"/>
          </a:xfrm>
          <a:prstGeom prst="rect">
            <a:avLst/>
          </a:prstGeom>
        </p:spPr>
        <p:txBody>
          <a:bodyPr anchorCtr="0" anchor="t" bIns="91425" lIns="91425" spcFirstLastPara="1" rIns="91425" wrap="square" tIns="91425">
            <a:normAutofit/>
          </a:bodyPr>
          <a:lstStyle/>
          <a:p>
            <a:pPr indent="-344535" lvl="0" marL="457200" marR="0" rtl="0" algn="l">
              <a:lnSpc>
                <a:spcPct val="115000"/>
              </a:lnSpc>
              <a:spcBef>
                <a:spcPts val="0"/>
              </a:spcBef>
              <a:spcAft>
                <a:spcPts val="0"/>
              </a:spcAft>
              <a:buClr>
                <a:srgbClr val="D1D5DB"/>
              </a:buClr>
              <a:buSzPts val="1826"/>
              <a:buChar char="●"/>
            </a:pPr>
            <a:r>
              <a:rPr lang="en-GB" sz="1300">
                <a:solidFill>
                  <a:schemeClr val="dk1"/>
                </a:solidFill>
              </a:rPr>
              <a:t>The investigation involved a strategic takeover of the platform by Dutch authorities, posing as the administrators, to gather evidence against users and dealers.</a:t>
            </a:r>
            <a:endParaRPr sz="1300">
              <a:solidFill>
                <a:schemeClr val="dk1"/>
              </a:solidFill>
            </a:endParaRPr>
          </a:p>
          <a:p>
            <a:pPr indent="0" lvl="0" marL="457200" marR="0" rtl="0" algn="l">
              <a:lnSpc>
                <a:spcPct val="115000"/>
              </a:lnSpc>
              <a:spcBef>
                <a:spcPts val="0"/>
              </a:spcBef>
              <a:spcAft>
                <a:spcPts val="0"/>
              </a:spcAft>
              <a:buNone/>
            </a:pPr>
            <a:r>
              <a:t/>
            </a:r>
            <a:endParaRPr sz="1300">
              <a:solidFill>
                <a:schemeClr val="dk1"/>
              </a:solidFill>
            </a:endParaRPr>
          </a:p>
          <a:p>
            <a:pPr indent="-344535" lvl="0" marL="457200" marR="0" rtl="0" algn="l">
              <a:lnSpc>
                <a:spcPct val="115000"/>
              </a:lnSpc>
              <a:spcBef>
                <a:spcPts val="0"/>
              </a:spcBef>
              <a:spcAft>
                <a:spcPts val="0"/>
              </a:spcAft>
              <a:buClr>
                <a:srgbClr val="D1D5DB"/>
              </a:buClr>
              <a:buSzPts val="1826"/>
              <a:buChar char="●"/>
            </a:pPr>
            <a:r>
              <a:rPr lang="en-GB" sz="1300">
                <a:solidFill>
                  <a:schemeClr val="dk1"/>
                </a:solidFill>
              </a:rPr>
              <a:t>Laws invoked included drug-related offenses, computer hacking, unauthorized access, and participation in a criminal organization. If Canada was involved, their Controlled Drugs and Substances Act and Criminal Code might have applied.</a:t>
            </a:r>
            <a:endParaRPr sz="1300">
              <a:solidFill>
                <a:srgbClr val="D1D5DB"/>
              </a:solidFill>
            </a:endParaRPr>
          </a:p>
          <a:p>
            <a:pPr indent="0" lvl="0" marL="0" rtl="0" algn="l">
              <a:spcBef>
                <a:spcPts val="0"/>
              </a:spcBef>
              <a:spcAft>
                <a:spcPts val="1200"/>
              </a:spcAft>
              <a:buNone/>
            </a:pPr>
            <a:r>
              <a:t/>
            </a:r>
            <a:endParaRPr/>
          </a:p>
        </p:txBody>
      </p:sp>
      <p:pic>
        <p:nvPicPr>
          <p:cNvPr id="189" name="Google Shape;189;p31"/>
          <p:cNvPicPr preferRelativeResize="0"/>
          <p:nvPr/>
        </p:nvPicPr>
        <p:blipFill>
          <a:blip r:embed="rId3">
            <a:alphaModFix/>
          </a:blip>
          <a:stretch>
            <a:fillRect/>
          </a:stretch>
        </p:blipFill>
        <p:spPr>
          <a:xfrm>
            <a:off x="2275699" y="2138525"/>
            <a:ext cx="4395725" cy="2572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4"/>
          <p:cNvPicPr preferRelativeResize="0"/>
          <p:nvPr/>
        </p:nvPicPr>
        <p:blipFill>
          <a:blip r:embed="rId3">
            <a:alphaModFix/>
          </a:blip>
          <a:stretch>
            <a:fillRect/>
          </a:stretch>
        </p:blipFill>
        <p:spPr>
          <a:xfrm>
            <a:off x="5248000" y="1387038"/>
            <a:ext cx="3656626" cy="1908675"/>
          </a:xfrm>
          <a:prstGeom prst="rect">
            <a:avLst/>
          </a:prstGeom>
          <a:noFill/>
          <a:ln>
            <a:noFill/>
          </a:ln>
        </p:spPr>
      </p:pic>
      <p:sp>
        <p:nvSpPr>
          <p:cNvPr id="78" name="Google Shape;78;p14"/>
          <p:cNvSpPr txBox="1"/>
          <p:nvPr>
            <p:ph type="title"/>
          </p:nvPr>
        </p:nvSpPr>
        <p:spPr>
          <a:xfrm>
            <a:off x="727650" y="55577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INTRODUCTION</a:t>
            </a:r>
            <a:endParaRPr/>
          </a:p>
        </p:txBody>
      </p:sp>
      <p:sp>
        <p:nvSpPr>
          <p:cNvPr id="79" name="Google Shape;79;p14"/>
          <p:cNvSpPr txBox="1"/>
          <p:nvPr>
            <p:ph idx="1" type="body"/>
          </p:nvPr>
        </p:nvSpPr>
        <p:spPr>
          <a:xfrm>
            <a:off x="80925" y="1313200"/>
            <a:ext cx="8877600" cy="3830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GB" sz="1300">
                <a:solidFill>
                  <a:schemeClr val="dk1"/>
                </a:solidFill>
              </a:rPr>
              <a:t>Technological advancements have opened new </a:t>
            </a:r>
            <a:endParaRPr sz="1300">
              <a:solidFill>
                <a:schemeClr val="dk1"/>
              </a:solidFill>
            </a:endParaRPr>
          </a:p>
          <a:p>
            <a:pPr indent="0" lvl="0" marL="0" rtl="0" algn="l">
              <a:spcBef>
                <a:spcPts val="0"/>
              </a:spcBef>
              <a:spcAft>
                <a:spcPts val="0"/>
              </a:spcAft>
              <a:buNone/>
            </a:pPr>
            <a:r>
              <a:rPr lang="en-GB" sz="1300">
                <a:solidFill>
                  <a:schemeClr val="dk1"/>
                </a:solidFill>
              </a:rPr>
              <a:t>frontiers for communication, commerce, and knowledge sharing.</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The dark side of the internet: Underground hacker forums.</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Aims to shed light on the mysterious world of underground </a:t>
            </a:r>
            <a:endParaRPr sz="1300">
              <a:solidFill>
                <a:schemeClr val="dk1"/>
              </a:solidFill>
            </a:endParaRPr>
          </a:p>
          <a:p>
            <a:pPr indent="0" lvl="0" marL="0" rtl="0" algn="l">
              <a:spcBef>
                <a:spcPts val="0"/>
              </a:spcBef>
              <a:spcAft>
                <a:spcPts val="0"/>
              </a:spcAft>
              <a:buNone/>
            </a:pPr>
            <a:r>
              <a:rPr lang="en-GB" sz="1300">
                <a:solidFill>
                  <a:schemeClr val="dk1"/>
                </a:solidFill>
              </a:rPr>
              <a:t>hacker forums.</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Forums serve as havens for illegal activities, offering a </a:t>
            </a:r>
            <a:endParaRPr sz="1300">
              <a:solidFill>
                <a:schemeClr val="dk1"/>
              </a:solidFill>
            </a:endParaRPr>
          </a:p>
          <a:p>
            <a:pPr indent="0" lvl="0" marL="0" rtl="0" algn="l">
              <a:spcBef>
                <a:spcPts val="0"/>
              </a:spcBef>
              <a:spcAft>
                <a:spcPts val="0"/>
              </a:spcAft>
              <a:buNone/>
            </a:pPr>
            <a:r>
              <a:rPr lang="en-GB" sz="1300">
                <a:solidFill>
                  <a:schemeClr val="dk1"/>
                </a:solidFill>
              </a:rPr>
              <a:t>Broad spectrum of nefarious services.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Below is the list of Forums that are included for this study:</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The AbyssForum (</a:t>
            </a:r>
            <a:r>
              <a:rPr lang="en-GB" sz="1300" u="sng">
                <a:solidFill>
                  <a:schemeClr val="hlink"/>
                </a:solidFill>
                <a:hlinkClick r:id="rId4"/>
              </a:rPr>
              <a:t>http://qyvjopwdgjq52ehsx6paonv2ophy3p4ivfkul4svcaw6qxlzsaboyjid.onion/</a:t>
            </a:r>
            <a:r>
              <a:rPr lang="en-GB" sz="1300">
                <a:solidFill>
                  <a:schemeClr val="dk1"/>
                </a:solidFill>
              </a:rPr>
              <a:t>)</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The Stock Insider (</a:t>
            </a:r>
            <a:r>
              <a:rPr lang="en-GB" sz="1300" u="sng">
                <a:solidFill>
                  <a:schemeClr val="hlink"/>
                </a:solidFill>
                <a:hlinkClick r:id="rId5"/>
              </a:rPr>
              <a:t>http://thestock6nonb74owd6utzh4vld3xsf2n2fwxpwywjgq7maj47mvwmid.onion/</a:t>
            </a:r>
            <a:r>
              <a:rPr lang="en-GB" sz="1300">
                <a:solidFill>
                  <a:schemeClr val="dk1"/>
                </a:solidFill>
              </a:rPr>
              <a:t>)</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Fish&amp;Pal (</a:t>
            </a:r>
            <a:r>
              <a:rPr lang="en-GB" sz="1300" u="sng">
                <a:solidFill>
                  <a:schemeClr val="accent5"/>
                </a:solidFill>
                <a:hlinkClick r:id="rId6">
                  <a:extLst>
                    <a:ext uri="{A12FA001-AC4F-418D-AE19-62706E023703}">
                      <ahyp:hlinkClr val="tx"/>
                    </a:ext>
                  </a:extLst>
                </a:hlinkClick>
              </a:rPr>
              <a:t>http://56dlutemceny6ncaxolpn6lety2cqfz5fd64nx4ohevj4a7ricixwzad.onion/</a:t>
            </a:r>
            <a:r>
              <a:rPr lang="en-GB" sz="1300">
                <a:solidFill>
                  <a:schemeClr val="dk1"/>
                </a:solidFill>
              </a:rPr>
              <a:t>)</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Alpha Bay (Defunct Forum)</a:t>
            </a:r>
            <a:endParaRPr sz="1300">
              <a:solidFill>
                <a:schemeClr val="dk1"/>
              </a:solidFill>
            </a:endParaRPr>
          </a:p>
          <a:p>
            <a:pPr indent="-311150" lvl="0" marL="457200" rtl="0" algn="l">
              <a:spcBef>
                <a:spcPts val="0"/>
              </a:spcBef>
              <a:spcAft>
                <a:spcPts val="0"/>
              </a:spcAft>
              <a:buClr>
                <a:schemeClr val="dk1"/>
              </a:buClr>
              <a:buSzPts val="1300"/>
              <a:buChar char="●"/>
            </a:pPr>
            <a:r>
              <a:rPr lang="en-GB" sz="1300">
                <a:solidFill>
                  <a:schemeClr val="dk1"/>
                </a:solidFill>
              </a:rPr>
              <a:t>Hansa Market (Defunct Forum)</a:t>
            </a:r>
            <a:endParaRPr sz="1200">
              <a:solidFill>
                <a:srgbClr val="D1D5DB"/>
              </a:solidFill>
              <a:highlight>
                <a:srgbClr val="444654"/>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highlight>
                  <a:srgbClr val="444654"/>
                </a:highlight>
              </a:rPr>
              <a:t>Geographical Distribution And Language Variation  </a:t>
            </a:r>
            <a:endParaRPr sz="2600"/>
          </a:p>
        </p:txBody>
      </p:sp>
      <p:sp>
        <p:nvSpPr>
          <p:cNvPr id="195" name="Google Shape;195;p32"/>
          <p:cNvSpPr txBox="1"/>
          <p:nvPr/>
        </p:nvSpPr>
        <p:spPr>
          <a:xfrm>
            <a:off x="-115700" y="973250"/>
            <a:ext cx="8774100" cy="9852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n-GB" sz="1300">
                <a:solidFill>
                  <a:schemeClr val="dk1"/>
                </a:solidFill>
                <a:latin typeface="Average"/>
                <a:ea typeface="Average"/>
                <a:cs typeface="Average"/>
                <a:sym typeface="Average"/>
              </a:rPr>
              <a:t>China is home to the world's highest number of hackers per capita. In order to achieve domination over other nations in cyberspace, China is encouraging cybersecurity as a culture. China records a rate of 41%, United States also hold 10%, Turkey takes third place with a rate of 4.7%, Russia sits fourth with a rate of 4.3% and Taiwan with a small population of 23.78 million records 3.9%. </a:t>
            </a:r>
            <a:endParaRPr sz="1300">
              <a:solidFill>
                <a:schemeClr val="dk1"/>
              </a:solidFill>
              <a:latin typeface="Average"/>
              <a:ea typeface="Average"/>
              <a:cs typeface="Average"/>
              <a:sym typeface="Average"/>
            </a:endParaRPr>
          </a:p>
        </p:txBody>
      </p:sp>
      <p:pic>
        <p:nvPicPr>
          <p:cNvPr id="196" name="Google Shape;196;p32"/>
          <p:cNvPicPr preferRelativeResize="0"/>
          <p:nvPr/>
        </p:nvPicPr>
        <p:blipFill>
          <a:blip r:embed="rId3">
            <a:alphaModFix/>
          </a:blip>
          <a:stretch>
            <a:fillRect/>
          </a:stretch>
        </p:blipFill>
        <p:spPr>
          <a:xfrm>
            <a:off x="401525" y="2038575"/>
            <a:ext cx="2659625" cy="1665575"/>
          </a:xfrm>
          <a:prstGeom prst="rect">
            <a:avLst/>
          </a:prstGeom>
          <a:noFill/>
          <a:ln>
            <a:noFill/>
          </a:ln>
        </p:spPr>
      </p:pic>
      <p:pic>
        <p:nvPicPr>
          <p:cNvPr id="197" name="Google Shape;197;p32"/>
          <p:cNvPicPr preferRelativeResize="0"/>
          <p:nvPr/>
        </p:nvPicPr>
        <p:blipFill>
          <a:blip r:embed="rId4">
            <a:alphaModFix/>
          </a:blip>
          <a:stretch>
            <a:fillRect/>
          </a:stretch>
        </p:blipFill>
        <p:spPr>
          <a:xfrm>
            <a:off x="2972125" y="3784275"/>
            <a:ext cx="2598450" cy="1238800"/>
          </a:xfrm>
          <a:prstGeom prst="rect">
            <a:avLst/>
          </a:prstGeom>
          <a:noFill/>
          <a:ln>
            <a:noFill/>
          </a:ln>
        </p:spPr>
      </p:pic>
      <p:pic>
        <p:nvPicPr>
          <p:cNvPr id="198" name="Google Shape;198;p32"/>
          <p:cNvPicPr preferRelativeResize="0"/>
          <p:nvPr/>
        </p:nvPicPr>
        <p:blipFill>
          <a:blip r:embed="rId5">
            <a:alphaModFix/>
          </a:blip>
          <a:stretch>
            <a:fillRect/>
          </a:stretch>
        </p:blipFill>
        <p:spPr>
          <a:xfrm>
            <a:off x="5708850" y="1891600"/>
            <a:ext cx="2812255" cy="1812550"/>
          </a:xfrm>
          <a:prstGeom prst="rect">
            <a:avLst/>
          </a:prstGeom>
          <a:noFill/>
          <a:ln>
            <a:noFill/>
          </a:ln>
        </p:spPr>
      </p:pic>
      <p:pic>
        <p:nvPicPr>
          <p:cNvPr id="199" name="Google Shape;199;p32"/>
          <p:cNvPicPr preferRelativeResize="0"/>
          <p:nvPr/>
        </p:nvPicPr>
        <p:blipFill>
          <a:blip r:embed="rId6">
            <a:alphaModFix/>
          </a:blip>
          <a:stretch>
            <a:fillRect/>
          </a:stretch>
        </p:blipFill>
        <p:spPr>
          <a:xfrm>
            <a:off x="3289225" y="1891598"/>
            <a:ext cx="2191549" cy="1751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87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Hosting services and Internet Service Providers for Underground Forums</a:t>
            </a:r>
            <a:endParaRPr/>
          </a:p>
        </p:txBody>
      </p:sp>
      <p:sp>
        <p:nvSpPr>
          <p:cNvPr id="205" name="Google Shape;205;p33"/>
          <p:cNvSpPr txBox="1"/>
          <p:nvPr>
            <p:ph idx="1" type="body"/>
          </p:nvPr>
        </p:nvSpPr>
        <p:spPr>
          <a:xfrm>
            <a:off x="311700" y="1152475"/>
            <a:ext cx="8520600" cy="35943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t/>
            </a:r>
            <a:endParaRPr>
              <a:solidFill>
                <a:schemeClr val="dk1"/>
              </a:solidFill>
            </a:endParaRPr>
          </a:p>
          <a:p>
            <a:pPr indent="0" lvl="0" marL="457200" rtl="0" algn="l">
              <a:spcBef>
                <a:spcPts val="1200"/>
              </a:spcBef>
              <a:spcAft>
                <a:spcPts val="0"/>
              </a:spcAft>
              <a:buNone/>
            </a:pPr>
            <a:r>
              <a:rPr lang="en-GB">
                <a:solidFill>
                  <a:schemeClr val="dk1"/>
                </a:solidFill>
              </a:rPr>
              <a:t>ISP: </a:t>
            </a:r>
            <a:r>
              <a:rPr lang="en-GB">
                <a:solidFill>
                  <a:schemeClr val="dk1"/>
                </a:solidFill>
              </a:rPr>
              <a:t> Black.Host, CyberBunker, McColo, Flokinet etc</a:t>
            </a:r>
            <a:endParaRPr>
              <a:solidFill>
                <a:schemeClr val="dk1"/>
              </a:solidFill>
            </a:endParaRPr>
          </a:p>
          <a:p>
            <a:pPr indent="-325755" lvl="0" marL="457200" rtl="0" algn="l">
              <a:spcBef>
                <a:spcPts val="1200"/>
              </a:spcBef>
              <a:spcAft>
                <a:spcPts val="0"/>
              </a:spcAft>
              <a:buClr>
                <a:schemeClr val="dk1"/>
              </a:buClr>
              <a:buSzPct val="100000"/>
              <a:buAutoNum type="arabicPeriod"/>
            </a:pPr>
            <a:r>
              <a:rPr lang="en-GB">
                <a:solidFill>
                  <a:schemeClr val="dk1"/>
                </a:solidFill>
              </a:rPr>
              <a:t>Bulletproof Hosting Services </a:t>
            </a:r>
            <a:endParaRPr>
              <a:solidFill>
                <a:schemeClr val="dk1"/>
              </a:solidFill>
            </a:endParaRPr>
          </a:p>
          <a:p>
            <a:pPr indent="-325755" lvl="0" marL="457200" rtl="0" algn="l">
              <a:spcBef>
                <a:spcPts val="0"/>
              </a:spcBef>
              <a:spcAft>
                <a:spcPts val="0"/>
              </a:spcAft>
              <a:buClr>
                <a:schemeClr val="dk1"/>
              </a:buClr>
              <a:buSzPct val="100000"/>
              <a:buAutoNum type="arabicPeriod"/>
            </a:pPr>
            <a:r>
              <a:rPr lang="en-GB">
                <a:solidFill>
                  <a:schemeClr val="dk1"/>
                </a:solidFill>
              </a:rPr>
              <a:t>Offshore Hosting Providers</a:t>
            </a:r>
            <a:endParaRPr>
              <a:solidFill>
                <a:schemeClr val="dk1"/>
              </a:solidFill>
            </a:endParaRPr>
          </a:p>
          <a:p>
            <a:pPr indent="-325755" lvl="0" marL="457200" rtl="0" algn="l">
              <a:spcBef>
                <a:spcPts val="0"/>
              </a:spcBef>
              <a:spcAft>
                <a:spcPts val="0"/>
              </a:spcAft>
              <a:buClr>
                <a:schemeClr val="dk1"/>
              </a:buClr>
              <a:buSzPct val="100000"/>
              <a:buAutoNum type="arabicPeriod"/>
            </a:pPr>
            <a:r>
              <a:rPr lang="en-GB">
                <a:solidFill>
                  <a:schemeClr val="dk1"/>
                </a:solidFill>
              </a:rPr>
              <a:t>Virtual Private Server (VPS)</a:t>
            </a:r>
            <a:endParaRPr>
              <a:solidFill>
                <a:schemeClr val="dk1"/>
              </a:solidFill>
            </a:endParaRPr>
          </a:p>
          <a:p>
            <a:pPr indent="0" lvl="0" marL="0" rtl="0" algn="l">
              <a:spcBef>
                <a:spcPts val="1200"/>
              </a:spcBef>
              <a:spcAft>
                <a:spcPts val="0"/>
              </a:spcAft>
              <a:buNone/>
            </a:pPr>
            <a:r>
              <a:rPr lang="en-GB">
                <a:solidFill>
                  <a:schemeClr val="dk1"/>
                </a:solidFill>
              </a:rPr>
              <a:t>ISPs taken down by law enforcement</a:t>
            </a:r>
            <a:endParaRPr>
              <a:solidFill>
                <a:schemeClr val="dk1"/>
              </a:solidFill>
            </a:endParaRPr>
          </a:p>
          <a:p>
            <a:pPr indent="-306863" lvl="0" marL="685800" rtl="0" algn="l">
              <a:spcBef>
                <a:spcPts val="1200"/>
              </a:spcBef>
              <a:spcAft>
                <a:spcPts val="0"/>
              </a:spcAft>
              <a:buClr>
                <a:schemeClr val="dk1"/>
              </a:buClr>
              <a:buSzPct val="100000"/>
              <a:buFont typeface="Average"/>
              <a:buChar char="●"/>
            </a:pPr>
            <a:r>
              <a:rPr lang="en-GB" sz="1450">
                <a:solidFill>
                  <a:schemeClr val="dk1"/>
                </a:solidFill>
              </a:rPr>
              <a:t>CyberBunker, taken down in September 2019.</a:t>
            </a:r>
            <a:endParaRPr baseline="30000">
              <a:solidFill>
                <a:schemeClr val="dk1"/>
              </a:solidFill>
            </a:endParaRPr>
          </a:p>
          <a:p>
            <a:pPr indent="-306863" lvl="0" marL="685800" rtl="0" algn="l">
              <a:spcBef>
                <a:spcPts val="0"/>
              </a:spcBef>
              <a:spcAft>
                <a:spcPts val="0"/>
              </a:spcAft>
              <a:buClr>
                <a:schemeClr val="dk1"/>
              </a:buClr>
              <a:buSzPct val="100000"/>
              <a:buFont typeface="Average"/>
              <a:buChar char="●"/>
            </a:pPr>
            <a:r>
              <a:rPr lang="en-GB" sz="1450">
                <a:solidFill>
                  <a:schemeClr val="dk1"/>
                </a:solidFill>
              </a:rPr>
              <a:t>McColo, taken down in November 2008.</a:t>
            </a:r>
            <a:endParaRPr baseline="30000">
              <a:solidFill>
                <a:schemeClr val="dk1"/>
              </a:solidFill>
            </a:endParaRPr>
          </a:p>
          <a:p>
            <a:pPr indent="-306863" lvl="0" marL="685800" rtl="0" algn="l">
              <a:spcBef>
                <a:spcPts val="0"/>
              </a:spcBef>
              <a:spcAft>
                <a:spcPts val="0"/>
              </a:spcAft>
              <a:buClr>
                <a:schemeClr val="dk1"/>
              </a:buClr>
              <a:buSzPct val="100000"/>
              <a:buFont typeface="Average"/>
              <a:buChar char="●"/>
            </a:pPr>
            <a:r>
              <a:rPr lang="en-GB" sz="1450">
                <a:solidFill>
                  <a:schemeClr val="dk1"/>
                </a:solidFill>
              </a:rPr>
              <a:t>Russian Business Network (RBN), taken down in November 2007.</a:t>
            </a:r>
            <a:endParaRPr baseline="30000">
              <a:solidFill>
                <a:schemeClr val="dk1"/>
              </a:solidFill>
            </a:endParaRPr>
          </a:p>
          <a:p>
            <a:pPr indent="-306863" lvl="0" marL="685800" rtl="0" algn="l">
              <a:spcBef>
                <a:spcPts val="0"/>
              </a:spcBef>
              <a:spcAft>
                <a:spcPts val="0"/>
              </a:spcAft>
              <a:buClr>
                <a:schemeClr val="dk1"/>
              </a:buClr>
              <a:buSzPct val="100000"/>
              <a:buFont typeface="Average"/>
              <a:buChar char="●"/>
            </a:pPr>
            <a:r>
              <a:rPr lang="en-GB" sz="1450">
                <a:solidFill>
                  <a:schemeClr val="dk1"/>
                </a:solidFill>
              </a:rPr>
              <a:t>Atrivo, taken down in September 2008.</a:t>
            </a:r>
            <a:endParaRPr baseline="30000">
              <a:solidFill>
                <a:schemeClr val="dk1"/>
              </a:solidFill>
            </a:endParaRPr>
          </a:p>
          <a:p>
            <a:pPr indent="-306863" lvl="0" marL="685800" rtl="0" algn="l">
              <a:spcBef>
                <a:spcPts val="0"/>
              </a:spcBef>
              <a:spcAft>
                <a:spcPts val="0"/>
              </a:spcAft>
              <a:buClr>
                <a:schemeClr val="dk1"/>
              </a:buClr>
              <a:buSzPct val="100000"/>
              <a:buFont typeface="Average"/>
              <a:buChar char="●"/>
            </a:pPr>
            <a:r>
              <a:rPr lang="en-GB" sz="1450">
                <a:solidFill>
                  <a:schemeClr val="dk1"/>
                </a:solidFill>
              </a:rPr>
              <a:t>3FN, taken down by FTC in June 2009.</a:t>
            </a:r>
            <a:endParaRPr baseline="30000">
              <a:solidFill>
                <a:schemeClr val="dk1"/>
              </a:solidFill>
            </a:endParaRPr>
          </a:p>
          <a:p>
            <a:pPr indent="-306863" lvl="0" marL="685800" rtl="0" algn="l">
              <a:spcBef>
                <a:spcPts val="0"/>
              </a:spcBef>
              <a:spcAft>
                <a:spcPts val="0"/>
              </a:spcAft>
              <a:buClr>
                <a:schemeClr val="dk1"/>
              </a:buClr>
              <a:buSzPct val="100000"/>
              <a:buFont typeface="Average"/>
              <a:buChar char="●"/>
            </a:pPr>
            <a:r>
              <a:rPr lang="en-GB" sz="1450">
                <a:solidFill>
                  <a:schemeClr val="dk1"/>
                </a:solidFill>
              </a:rPr>
              <a:t>Proxiez, taken down in May 201</a:t>
            </a:r>
            <a:r>
              <a:rPr lang="en-GB" sz="1450">
                <a:solidFill>
                  <a:schemeClr val="dk1"/>
                </a:solidFill>
              </a:rPr>
              <a:t>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2295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Bulletproof Hosting works </a:t>
            </a:r>
            <a:endParaRPr/>
          </a:p>
        </p:txBody>
      </p:sp>
      <p:sp>
        <p:nvSpPr>
          <p:cNvPr id="211" name="Google Shape;211;p34"/>
          <p:cNvSpPr txBox="1"/>
          <p:nvPr>
            <p:ph idx="1" type="body"/>
          </p:nvPr>
        </p:nvSpPr>
        <p:spPr>
          <a:xfrm>
            <a:off x="2295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chemeClr val="dk1"/>
                </a:solidFill>
              </a:rPr>
              <a:t> 1. They permit users to run websites that engage in phishing, frauds (including high-yield investment schemes), botnet masters, and illegal internet pharmacies.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2.  The BPH providers—also referred to as "offshore providers"—operate in nations without extradition or MLAT agreements with the five eye countries, primarily the United States.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highlight>
                <a:schemeClr val="dk1"/>
              </a:highlight>
            </a:endParaRPr>
          </a:p>
          <a:p>
            <a:pPr indent="0" lvl="0" marL="0" rtl="0" algn="l">
              <a:spcBef>
                <a:spcPts val="1200"/>
              </a:spcBef>
              <a:spcAft>
                <a:spcPts val="0"/>
              </a:spcAft>
              <a:buNone/>
            </a:pPr>
            <a:r>
              <a:rPr b="1" lang="en-GB" sz="1400">
                <a:solidFill>
                  <a:schemeClr val="dk1"/>
                </a:solidFill>
              </a:rPr>
              <a:t>BPH hosting countries (Data Centers)</a:t>
            </a:r>
            <a:endParaRPr b="1" sz="1400">
              <a:solidFill>
                <a:schemeClr val="dk1"/>
              </a:solidFill>
            </a:endParaRPr>
          </a:p>
          <a:p>
            <a:pPr indent="0" lvl="0" marL="0" rtl="0" algn="l">
              <a:spcBef>
                <a:spcPts val="0"/>
              </a:spcBef>
              <a:spcAft>
                <a:spcPts val="0"/>
              </a:spcAft>
              <a:buNone/>
            </a:pPr>
            <a:r>
              <a:rPr lang="en-GB" sz="1400">
                <a:solidFill>
                  <a:schemeClr val="dk1"/>
                </a:solidFill>
              </a:rPr>
              <a:t>Russia (being more liberal), Ukraine, China, Moldova, Romania, Bulgaria, Belize, Panama, and the Seychelles. </a:t>
            </a:r>
            <a:r>
              <a:rPr lang="en-GB">
                <a:solidFill>
                  <a:schemeClr val="dk1"/>
                </a:solidFill>
              </a:rPr>
              <a:t>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8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Significance of hosting services cooperation in tackling cybercrime effectively</a:t>
            </a:r>
            <a:endParaRPr sz="2400"/>
          </a:p>
          <a:p>
            <a:pPr indent="0" lvl="0" marL="0" rtl="0" algn="l">
              <a:spcBef>
                <a:spcPts val="0"/>
              </a:spcBef>
              <a:spcAft>
                <a:spcPts val="0"/>
              </a:spcAft>
              <a:buNone/>
            </a:pPr>
            <a:r>
              <a:t/>
            </a:r>
            <a:endParaRPr b="1" sz="2400">
              <a:solidFill>
                <a:srgbClr val="D1D5DB"/>
              </a:solidFill>
            </a:endParaRPr>
          </a:p>
          <a:p>
            <a:pPr indent="0" lvl="0" marL="0" rtl="0" algn="l">
              <a:spcBef>
                <a:spcPts val="0"/>
              </a:spcBef>
              <a:spcAft>
                <a:spcPts val="0"/>
              </a:spcAft>
              <a:buNone/>
            </a:pPr>
            <a:r>
              <a:t/>
            </a:r>
            <a:endParaRPr b="1" sz="2400">
              <a:solidFill>
                <a:srgbClr val="D1D5DB"/>
              </a:solidFill>
            </a:endParaRPr>
          </a:p>
        </p:txBody>
      </p:sp>
      <p:sp>
        <p:nvSpPr>
          <p:cNvPr id="217" name="Google Shape;217;p35"/>
          <p:cNvSpPr txBox="1"/>
          <p:nvPr>
            <p:ph idx="1" type="body"/>
          </p:nvPr>
        </p:nvSpPr>
        <p:spPr>
          <a:xfrm>
            <a:off x="311700" y="1388650"/>
            <a:ext cx="8520600" cy="31803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n-GB" sz="2200">
                <a:solidFill>
                  <a:schemeClr val="dk1"/>
                </a:solidFill>
              </a:rPr>
              <a:t>Information sharing</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n-GB" sz="2200">
                <a:solidFill>
                  <a:schemeClr val="dk1"/>
                </a:solidFill>
              </a:rPr>
              <a:t>Timely response</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n-GB" sz="2300">
                <a:solidFill>
                  <a:schemeClr val="dk1"/>
                </a:solidFill>
              </a:rPr>
              <a:t>Global reach</a:t>
            </a:r>
            <a:endParaRPr sz="2300">
              <a:solidFill>
                <a:schemeClr val="dk1"/>
              </a:solidFill>
            </a:endParaRPr>
          </a:p>
          <a:p>
            <a:pPr indent="-374650" lvl="0" marL="457200" rtl="0" algn="l">
              <a:spcBef>
                <a:spcPts val="0"/>
              </a:spcBef>
              <a:spcAft>
                <a:spcPts val="0"/>
              </a:spcAft>
              <a:buClr>
                <a:schemeClr val="dk1"/>
              </a:buClr>
              <a:buSzPts val="2300"/>
              <a:buAutoNum type="arabicPeriod"/>
            </a:pPr>
            <a:r>
              <a:rPr lang="en-GB" sz="2300">
                <a:solidFill>
                  <a:schemeClr val="dk1"/>
                </a:solidFill>
              </a:rPr>
              <a:t>Public-private partnership</a:t>
            </a:r>
            <a:endParaRPr sz="2200">
              <a:solidFill>
                <a:schemeClr val="dk1"/>
              </a:solidFill>
            </a:endParaRPr>
          </a:p>
          <a:p>
            <a:pPr indent="0" lvl="0" marL="45720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103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2600"/>
              <a:t>Challenges Faced by Law Enforcement and Cybersecurity Professionals</a:t>
            </a:r>
            <a:endParaRPr sz="2600"/>
          </a:p>
          <a:p>
            <a:pPr indent="0" lvl="0" marL="0" rtl="0" algn="l">
              <a:spcBef>
                <a:spcPts val="0"/>
              </a:spcBef>
              <a:spcAft>
                <a:spcPts val="0"/>
              </a:spcAft>
              <a:buSzPts val="990"/>
              <a:buNone/>
            </a:pPr>
            <a:r>
              <a:t/>
            </a:r>
            <a:endParaRPr sz="2700"/>
          </a:p>
        </p:txBody>
      </p:sp>
      <p:sp>
        <p:nvSpPr>
          <p:cNvPr id="223" name="Google Shape;223;p36"/>
          <p:cNvSpPr txBox="1"/>
          <p:nvPr>
            <p:ph idx="1" type="body"/>
          </p:nvPr>
        </p:nvSpPr>
        <p:spPr>
          <a:xfrm>
            <a:off x="311700" y="1674125"/>
            <a:ext cx="8520600" cy="2895000"/>
          </a:xfrm>
          <a:prstGeom prst="rect">
            <a:avLst/>
          </a:prstGeom>
        </p:spPr>
        <p:txBody>
          <a:bodyPr anchorCtr="0" anchor="t" bIns="91425" lIns="91425" spcFirstLastPara="1" rIns="91425" wrap="square" tIns="91425">
            <a:normAutofit/>
          </a:bodyPr>
          <a:lstStyle/>
          <a:p>
            <a:pPr indent="-349250" lvl="0" marL="457200" rtl="0" algn="l">
              <a:spcBef>
                <a:spcPts val="1200"/>
              </a:spcBef>
              <a:spcAft>
                <a:spcPts val="0"/>
              </a:spcAft>
              <a:buClr>
                <a:schemeClr val="dk1"/>
              </a:buClr>
              <a:buSzPts val="1900"/>
              <a:buFont typeface="Arial"/>
              <a:buChar char="●"/>
            </a:pPr>
            <a:r>
              <a:rPr lang="en-GB" sz="1900">
                <a:solidFill>
                  <a:schemeClr val="dk1"/>
                </a:solidFill>
              </a:rPr>
              <a:t>Anonymity and Encryption</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Cross-Jurisdictional Issues</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Fast Evolution and Resilience</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Private Communication Channels</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Emergence of Dark Marketplaces</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2600"/>
              <a:t>Strategies for Mitigation</a:t>
            </a:r>
            <a:endParaRPr sz="2600"/>
          </a:p>
          <a:p>
            <a:pPr indent="0" lvl="0" marL="0" rtl="0" algn="l">
              <a:spcBef>
                <a:spcPts val="0"/>
              </a:spcBef>
              <a:spcAft>
                <a:spcPts val="0"/>
              </a:spcAft>
              <a:buSzPts val="990"/>
              <a:buNone/>
            </a:pPr>
            <a:r>
              <a:t/>
            </a:r>
            <a:endParaRPr sz="2700"/>
          </a:p>
        </p:txBody>
      </p:sp>
      <p:sp>
        <p:nvSpPr>
          <p:cNvPr id="229" name="Google Shape;22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1200"/>
              </a:spcBef>
              <a:spcAft>
                <a:spcPts val="0"/>
              </a:spcAft>
              <a:buClr>
                <a:schemeClr val="dk1"/>
              </a:buClr>
              <a:buSzPts val="1900"/>
              <a:buFont typeface="Arial"/>
              <a:buChar char="●"/>
            </a:pPr>
            <a:r>
              <a:rPr lang="en-GB" sz="1900">
                <a:solidFill>
                  <a:schemeClr val="dk1"/>
                </a:solidFill>
              </a:rPr>
              <a:t>International Collaboration</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Cyber Threat Intelligence Sharing</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Infiltration and Undercover Operations</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Disruption of Cryptocurrency Transactions</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Targeted Legal Actions</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Public Awareness and Education</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Technological Solutions</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Regulation of Hosting Providers</a:t>
            </a:r>
            <a:endParaRPr sz="1900">
              <a:solidFill>
                <a:schemeClr val="dk1"/>
              </a:solidFill>
            </a:endParaRPr>
          </a:p>
          <a:p>
            <a:pPr indent="-349250" lvl="0" marL="457200" rtl="0" algn="l">
              <a:spcBef>
                <a:spcPts val="0"/>
              </a:spcBef>
              <a:spcAft>
                <a:spcPts val="0"/>
              </a:spcAft>
              <a:buClr>
                <a:schemeClr val="dk1"/>
              </a:buClr>
              <a:buSzPts val="1900"/>
              <a:buFont typeface="Arial"/>
              <a:buChar char="●"/>
            </a:pPr>
            <a:r>
              <a:rPr lang="en-GB" sz="1900">
                <a:solidFill>
                  <a:schemeClr val="dk1"/>
                </a:solidFill>
              </a:rPr>
              <a:t>Adaptive Approaches</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152400" y="637000"/>
            <a:ext cx="8839201" cy="41006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nvSpPr>
        <p:spPr>
          <a:xfrm>
            <a:off x="986275" y="1843550"/>
            <a:ext cx="6987000" cy="36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7200">
                <a:solidFill>
                  <a:schemeClr val="dk1"/>
                </a:solidFill>
                <a:latin typeface="Oswald"/>
                <a:ea typeface="Oswald"/>
                <a:cs typeface="Oswald"/>
                <a:sym typeface="Oswald"/>
              </a:rPr>
              <a:t>Q/A</a:t>
            </a:r>
            <a:endParaRPr b="1" sz="7200">
              <a:solidFill>
                <a:schemeClr val="dk1"/>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633800" y="445025"/>
            <a:ext cx="7837200" cy="5727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None/>
            </a:pPr>
            <a:r>
              <a:rPr lang="en-GB"/>
              <a:t>AbyssForum</a:t>
            </a:r>
            <a:endParaRPr/>
          </a:p>
        </p:txBody>
      </p:sp>
      <p:sp>
        <p:nvSpPr>
          <p:cNvPr id="85" name="Google Shape;85;p15"/>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311150" lvl="0" marL="457200" rtl="0" algn="l">
              <a:spcBef>
                <a:spcPts val="1500"/>
              </a:spcBef>
              <a:spcAft>
                <a:spcPts val="0"/>
              </a:spcAft>
              <a:buClr>
                <a:srgbClr val="D1D5DB"/>
              </a:buClr>
              <a:buSzPts val="1300"/>
              <a:buFont typeface="Roboto"/>
              <a:buChar char="●"/>
            </a:pPr>
            <a:r>
              <a:rPr lang="en-GB" sz="1300">
                <a:solidFill>
                  <a:srgbClr val="D1D5DB"/>
                </a:solidFill>
                <a:highlight>
                  <a:srgbClr val="444654"/>
                </a:highlight>
                <a:latin typeface="Roboto"/>
                <a:ea typeface="Roboto"/>
                <a:cs typeface="Roboto"/>
                <a:sym typeface="Roboto"/>
              </a:rPr>
              <a:t>Operates within the hidden corners of the dark web, accessible through anonymizing networks like Tor.</a:t>
            </a:r>
            <a:endParaRPr sz="1300">
              <a:solidFill>
                <a:srgbClr val="D1D5DB"/>
              </a:solidFill>
              <a:highlight>
                <a:srgbClr val="444654"/>
              </a:highlight>
              <a:latin typeface="Roboto"/>
              <a:ea typeface="Roboto"/>
              <a:cs typeface="Roboto"/>
              <a:sym typeface="Roboto"/>
            </a:endParaRPr>
          </a:p>
          <a:p>
            <a:pPr indent="-311150" lvl="0" marL="457200" rtl="0" algn="l">
              <a:spcBef>
                <a:spcPts val="0"/>
              </a:spcBef>
              <a:spcAft>
                <a:spcPts val="0"/>
              </a:spcAft>
              <a:buClr>
                <a:srgbClr val="D1D5DB"/>
              </a:buClr>
              <a:buSzPts val="1300"/>
              <a:buFont typeface="Roboto"/>
              <a:buChar char="●"/>
            </a:pPr>
            <a:r>
              <a:rPr lang="en-GB" sz="1300">
                <a:solidFill>
                  <a:srgbClr val="D1D5DB"/>
                </a:solidFill>
                <a:highlight>
                  <a:srgbClr val="444654"/>
                </a:highlight>
                <a:latin typeface="Roboto"/>
                <a:ea typeface="Roboto"/>
                <a:cs typeface="Roboto"/>
                <a:sym typeface="Roboto"/>
              </a:rPr>
              <a:t>Emerged in the mid-2010s and has gained notoriety for facilitating a wide range of cybercriminal activities.</a:t>
            </a:r>
            <a:endParaRPr sz="1300"/>
          </a:p>
        </p:txBody>
      </p:sp>
      <p:pic>
        <p:nvPicPr>
          <p:cNvPr id="86" name="Google Shape;86;p15"/>
          <p:cNvPicPr preferRelativeResize="0"/>
          <p:nvPr/>
        </p:nvPicPr>
        <p:blipFill>
          <a:blip r:embed="rId3">
            <a:alphaModFix/>
          </a:blip>
          <a:stretch>
            <a:fillRect/>
          </a:stretch>
        </p:blipFill>
        <p:spPr>
          <a:xfrm>
            <a:off x="373575" y="1595975"/>
            <a:ext cx="8458726" cy="3551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6"/>
          <p:cNvPicPr preferRelativeResize="0"/>
          <p:nvPr/>
        </p:nvPicPr>
        <p:blipFill>
          <a:blip r:embed="rId3">
            <a:alphaModFix/>
          </a:blip>
          <a:stretch>
            <a:fillRect/>
          </a:stretch>
        </p:blipFill>
        <p:spPr>
          <a:xfrm>
            <a:off x="426600" y="0"/>
            <a:ext cx="8531876" cy="4838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7"/>
          <p:cNvPicPr preferRelativeResize="0"/>
          <p:nvPr/>
        </p:nvPicPr>
        <p:blipFill>
          <a:blip r:embed="rId3">
            <a:alphaModFix/>
          </a:blip>
          <a:stretch>
            <a:fillRect/>
          </a:stretch>
        </p:blipFill>
        <p:spPr>
          <a:xfrm>
            <a:off x="5685550" y="488125"/>
            <a:ext cx="3288125" cy="2055075"/>
          </a:xfrm>
          <a:prstGeom prst="rect">
            <a:avLst/>
          </a:prstGeom>
          <a:noFill/>
          <a:ln>
            <a:noFill/>
          </a:ln>
        </p:spPr>
      </p:pic>
      <p:pic>
        <p:nvPicPr>
          <p:cNvPr id="97" name="Google Shape;97;p17"/>
          <p:cNvPicPr preferRelativeResize="0"/>
          <p:nvPr/>
        </p:nvPicPr>
        <p:blipFill>
          <a:blip r:embed="rId4">
            <a:alphaModFix/>
          </a:blip>
          <a:stretch>
            <a:fillRect/>
          </a:stretch>
        </p:blipFill>
        <p:spPr>
          <a:xfrm>
            <a:off x="5646975" y="2783025"/>
            <a:ext cx="3365274" cy="1872350"/>
          </a:xfrm>
          <a:prstGeom prst="rect">
            <a:avLst/>
          </a:prstGeom>
          <a:noFill/>
          <a:ln>
            <a:noFill/>
          </a:ln>
        </p:spPr>
      </p:pic>
      <p:pic>
        <p:nvPicPr>
          <p:cNvPr id="98" name="Google Shape;98;p17"/>
          <p:cNvPicPr preferRelativeResize="0"/>
          <p:nvPr/>
        </p:nvPicPr>
        <p:blipFill>
          <a:blip r:embed="rId5">
            <a:alphaModFix/>
          </a:blip>
          <a:stretch>
            <a:fillRect/>
          </a:stretch>
        </p:blipFill>
        <p:spPr>
          <a:xfrm>
            <a:off x="86750" y="488125"/>
            <a:ext cx="5432599" cy="4167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3269700" y="1584325"/>
            <a:ext cx="5562600" cy="2552700"/>
          </a:xfrm>
          <a:prstGeom prst="rect">
            <a:avLst/>
          </a:prstGeom>
          <a:noFill/>
          <a:ln>
            <a:noFill/>
          </a:ln>
        </p:spPr>
      </p:pic>
      <p:sp>
        <p:nvSpPr>
          <p:cNvPr id="104" name="Google Shape;104;p18"/>
          <p:cNvSpPr txBox="1"/>
          <p:nvPr>
            <p:ph idx="1" type="body"/>
          </p:nvPr>
        </p:nvSpPr>
        <p:spPr>
          <a:xfrm>
            <a:off x="97875" y="1152475"/>
            <a:ext cx="8734500" cy="34164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Clr>
                <a:srgbClr val="D1D5DB"/>
              </a:buClr>
              <a:buSzPts val="1300"/>
              <a:buFont typeface="Average"/>
              <a:buChar char="●"/>
            </a:pPr>
            <a:r>
              <a:rPr lang="en-GB" sz="1300">
                <a:solidFill>
                  <a:srgbClr val="D1D5DB"/>
                </a:solidFill>
                <a:highlight>
                  <a:srgbClr val="444654"/>
                </a:highlight>
              </a:rPr>
              <a:t>Utilized anonymous Tor mail service for secure communication.</a:t>
            </a:r>
            <a:endParaRPr sz="1300">
              <a:solidFill>
                <a:srgbClr val="D1D5DB"/>
              </a:solidFill>
              <a:highlight>
                <a:srgbClr val="444654"/>
              </a:highlight>
            </a:endParaRPr>
          </a:p>
          <a:p>
            <a:pPr indent="-311150" lvl="0" marL="457200" rtl="0" algn="l">
              <a:spcBef>
                <a:spcPts val="0"/>
              </a:spcBef>
              <a:spcAft>
                <a:spcPts val="0"/>
              </a:spcAft>
              <a:buClr>
                <a:srgbClr val="D1D5DB"/>
              </a:buClr>
              <a:buSzPts val="1300"/>
              <a:buFont typeface="Average"/>
              <a:buChar char="●"/>
            </a:pPr>
            <a:r>
              <a:rPr lang="en-GB" sz="1300">
                <a:solidFill>
                  <a:srgbClr val="D1D5DB"/>
                </a:solidFill>
                <a:highlight>
                  <a:srgbClr val="444654"/>
                </a:highlight>
              </a:rPr>
              <a:t>Attempted engagement with sellers </a:t>
            </a:r>
            <a:endParaRPr sz="1300">
              <a:solidFill>
                <a:srgbClr val="D1D5DB"/>
              </a:solidFill>
              <a:highlight>
                <a:srgbClr val="444654"/>
              </a:highlight>
            </a:endParaRPr>
          </a:p>
          <a:p>
            <a:pPr indent="0" lvl="0" marL="0" rtl="0" algn="l">
              <a:spcBef>
                <a:spcPts val="0"/>
              </a:spcBef>
              <a:spcAft>
                <a:spcPts val="0"/>
              </a:spcAft>
              <a:buNone/>
            </a:pPr>
            <a:r>
              <a:rPr lang="en-GB" sz="1300">
                <a:solidFill>
                  <a:srgbClr val="D1D5DB"/>
                </a:solidFill>
                <a:highlight>
                  <a:srgbClr val="444654"/>
                </a:highlight>
              </a:rPr>
              <a:t>on the forum.</a:t>
            </a:r>
            <a:endParaRPr sz="1300">
              <a:solidFill>
                <a:srgbClr val="D1D5DB"/>
              </a:solidFill>
              <a:highlight>
                <a:srgbClr val="444654"/>
              </a:highlight>
            </a:endParaRPr>
          </a:p>
          <a:p>
            <a:pPr indent="-311150" lvl="0" marL="457200" rtl="0" algn="l">
              <a:spcBef>
                <a:spcPts val="0"/>
              </a:spcBef>
              <a:spcAft>
                <a:spcPts val="0"/>
              </a:spcAft>
              <a:buClr>
                <a:srgbClr val="D1D5DB"/>
              </a:buClr>
              <a:buSzPts val="1300"/>
              <a:buFont typeface="Average"/>
              <a:buChar char="●"/>
            </a:pPr>
            <a:r>
              <a:rPr lang="en-GB" sz="1300">
                <a:solidFill>
                  <a:srgbClr val="D1D5DB"/>
                </a:solidFill>
                <a:highlight>
                  <a:srgbClr val="444654"/>
                </a:highlight>
              </a:rPr>
              <a:t>Challenges in communication due </a:t>
            </a:r>
            <a:endParaRPr sz="1300">
              <a:solidFill>
                <a:srgbClr val="D1D5DB"/>
              </a:solidFill>
              <a:highlight>
                <a:srgbClr val="444654"/>
              </a:highlight>
            </a:endParaRPr>
          </a:p>
          <a:p>
            <a:pPr indent="0" lvl="0" marL="0" rtl="0" algn="l">
              <a:spcBef>
                <a:spcPts val="0"/>
              </a:spcBef>
              <a:spcAft>
                <a:spcPts val="0"/>
              </a:spcAft>
              <a:buNone/>
            </a:pPr>
            <a:r>
              <a:rPr lang="en-GB" sz="1300">
                <a:solidFill>
                  <a:srgbClr val="D1D5DB"/>
                </a:solidFill>
                <a:highlight>
                  <a:srgbClr val="444654"/>
                </a:highlight>
              </a:rPr>
              <a:t>to cautious forum members.</a:t>
            </a:r>
            <a:endParaRPr sz="1300">
              <a:solidFill>
                <a:srgbClr val="D1D5DB"/>
              </a:solidFill>
              <a:highlight>
                <a:srgbClr val="444654"/>
              </a:highlight>
            </a:endParaRPr>
          </a:p>
          <a:p>
            <a:pPr indent="-311150" lvl="0" marL="457200" rtl="0" algn="l">
              <a:spcBef>
                <a:spcPts val="0"/>
              </a:spcBef>
              <a:spcAft>
                <a:spcPts val="0"/>
              </a:spcAft>
              <a:buClr>
                <a:srgbClr val="D1D5DB"/>
              </a:buClr>
              <a:buSzPts val="1300"/>
              <a:buFont typeface="Average"/>
              <a:buChar char="●"/>
            </a:pPr>
            <a:r>
              <a:rPr lang="en-GB" sz="1300">
                <a:solidFill>
                  <a:srgbClr val="D1D5DB"/>
                </a:solidFill>
                <a:highlight>
                  <a:srgbClr val="444654"/>
                </a:highlight>
              </a:rPr>
              <a:t>Breakthrough achieved with response </a:t>
            </a:r>
            <a:endParaRPr sz="1300">
              <a:solidFill>
                <a:srgbClr val="D1D5DB"/>
              </a:solidFill>
              <a:highlight>
                <a:srgbClr val="444654"/>
              </a:highlight>
            </a:endParaRPr>
          </a:p>
          <a:p>
            <a:pPr indent="0" lvl="0" marL="0" rtl="0" algn="l">
              <a:spcBef>
                <a:spcPts val="0"/>
              </a:spcBef>
              <a:spcAft>
                <a:spcPts val="0"/>
              </a:spcAft>
              <a:buNone/>
            </a:pPr>
            <a:r>
              <a:rPr lang="en-GB" sz="1300">
                <a:solidFill>
                  <a:srgbClr val="D1D5DB"/>
                </a:solidFill>
                <a:highlight>
                  <a:srgbClr val="444654"/>
                </a:highlight>
              </a:rPr>
              <a:t>from a seller.</a:t>
            </a:r>
            <a:endParaRPr sz="1300">
              <a:solidFill>
                <a:srgbClr val="D1D5DB"/>
              </a:solidFill>
              <a:highlight>
                <a:srgbClr val="444654"/>
              </a:highlight>
            </a:endParaRPr>
          </a:p>
          <a:p>
            <a:pPr indent="-311150" lvl="0" marL="457200" rtl="0" algn="l">
              <a:spcBef>
                <a:spcPts val="0"/>
              </a:spcBef>
              <a:spcAft>
                <a:spcPts val="0"/>
              </a:spcAft>
              <a:buClr>
                <a:srgbClr val="D1D5DB"/>
              </a:buClr>
              <a:buSzPts val="1300"/>
              <a:buFont typeface="Average"/>
              <a:buChar char="●"/>
            </a:pPr>
            <a:r>
              <a:rPr lang="en-GB" sz="1300">
                <a:solidFill>
                  <a:srgbClr val="D1D5DB"/>
                </a:solidFill>
                <a:highlight>
                  <a:srgbClr val="444654"/>
                </a:highlight>
              </a:rPr>
              <a:t>Insights into seller's operations, </a:t>
            </a:r>
            <a:endParaRPr sz="1300">
              <a:solidFill>
                <a:srgbClr val="D1D5DB"/>
              </a:solidFill>
              <a:highlight>
                <a:srgbClr val="444654"/>
              </a:highlight>
            </a:endParaRPr>
          </a:p>
          <a:p>
            <a:pPr indent="0" lvl="0" marL="0" rtl="0" algn="l">
              <a:spcBef>
                <a:spcPts val="0"/>
              </a:spcBef>
              <a:spcAft>
                <a:spcPts val="0"/>
              </a:spcAft>
              <a:buNone/>
            </a:pPr>
            <a:r>
              <a:rPr lang="en-GB" sz="1300">
                <a:solidFill>
                  <a:srgbClr val="D1D5DB"/>
                </a:solidFill>
                <a:highlight>
                  <a:srgbClr val="444654"/>
                </a:highlight>
              </a:rPr>
              <a:t>products, and reach obtained.</a:t>
            </a:r>
            <a:endParaRPr sz="1300">
              <a:solidFill>
                <a:srgbClr val="D1D5DB"/>
              </a:solidFill>
              <a:highlight>
                <a:srgbClr val="444654"/>
              </a:highlight>
            </a:endParaRPr>
          </a:p>
          <a:p>
            <a:pPr indent="-311150" lvl="0" marL="457200" rtl="0" algn="l">
              <a:spcBef>
                <a:spcPts val="0"/>
              </a:spcBef>
              <a:spcAft>
                <a:spcPts val="0"/>
              </a:spcAft>
              <a:buClr>
                <a:srgbClr val="D1D5DB"/>
              </a:buClr>
              <a:buSzPts val="1300"/>
              <a:buFont typeface="Average"/>
              <a:buChar char="●"/>
            </a:pPr>
            <a:r>
              <a:rPr lang="en-GB" sz="1300">
                <a:solidFill>
                  <a:srgbClr val="D1D5DB"/>
                </a:solidFill>
                <a:highlight>
                  <a:srgbClr val="444654"/>
                </a:highlight>
              </a:rPr>
              <a:t>Contemplated potential use of </a:t>
            </a:r>
            <a:endParaRPr sz="1300">
              <a:solidFill>
                <a:srgbClr val="D1D5DB"/>
              </a:solidFill>
              <a:highlight>
                <a:srgbClr val="444654"/>
              </a:highlight>
            </a:endParaRPr>
          </a:p>
          <a:p>
            <a:pPr indent="0" lvl="0" marL="0" rtl="0" algn="l">
              <a:spcBef>
                <a:spcPts val="0"/>
              </a:spcBef>
              <a:spcAft>
                <a:spcPts val="0"/>
              </a:spcAft>
              <a:buNone/>
            </a:pPr>
            <a:r>
              <a:rPr lang="en-GB" sz="1300">
                <a:solidFill>
                  <a:srgbClr val="D1D5DB"/>
                </a:solidFill>
                <a:highlight>
                  <a:srgbClr val="444654"/>
                </a:highlight>
              </a:rPr>
              <a:t>spear phishing for identification.</a:t>
            </a:r>
            <a:endParaRPr sz="1300">
              <a:solidFill>
                <a:srgbClr val="D1D5DB"/>
              </a:solidFill>
              <a:highlight>
                <a:srgbClr val="444654"/>
              </a:highlight>
            </a:endParaRPr>
          </a:p>
          <a:p>
            <a:pPr indent="-311150" lvl="0" marL="457200" rtl="0" algn="l">
              <a:spcBef>
                <a:spcPts val="0"/>
              </a:spcBef>
              <a:spcAft>
                <a:spcPts val="0"/>
              </a:spcAft>
              <a:buClr>
                <a:srgbClr val="D1D5DB"/>
              </a:buClr>
              <a:buSzPts val="1300"/>
              <a:buFont typeface="Average"/>
              <a:buChar char="●"/>
            </a:pPr>
            <a:r>
              <a:rPr lang="en-GB" sz="1300">
                <a:solidFill>
                  <a:srgbClr val="D1D5DB"/>
                </a:solidFill>
                <a:highlight>
                  <a:srgbClr val="444654"/>
                </a:highlight>
              </a:rPr>
              <a:t>Ethical considerations and legal </a:t>
            </a:r>
            <a:endParaRPr sz="1300">
              <a:solidFill>
                <a:srgbClr val="D1D5DB"/>
              </a:solidFill>
              <a:highlight>
                <a:srgbClr val="444654"/>
              </a:highlight>
            </a:endParaRPr>
          </a:p>
          <a:p>
            <a:pPr indent="0" lvl="0" marL="0" rtl="0" algn="l">
              <a:spcBef>
                <a:spcPts val="0"/>
              </a:spcBef>
              <a:spcAft>
                <a:spcPts val="0"/>
              </a:spcAft>
              <a:buNone/>
            </a:pPr>
            <a:r>
              <a:rPr lang="en-GB" sz="1300">
                <a:solidFill>
                  <a:srgbClr val="D1D5DB"/>
                </a:solidFill>
                <a:highlight>
                  <a:srgbClr val="444654"/>
                </a:highlight>
              </a:rPr>
              <a:t>boundaries adhered to throughout the </a:t>
            </a:r>
            <a:endParaRPr sz="1300">
              <a:solidFill>
                <a:srgbClr val="D1D5DB"/>
              </a:solidFill>
              <a:highlight>
                <a:srgbClr val="444654"/>
              </a:highlight>
            </a:endParaRPr>
          </a:p>
          <a:p>
            <a:pPr indent="0" lvl="0" marL="0" rtl="0" algn="l">
              <a:spcBef>
                <a:spcPts val="0"/>
              </a:spcBef>
              <a:spcAft>
                <a:spcPts val="0"/>
              </a:spcAft>
              <a:buNone/>
            </a:pPr>
            <a:r>
              <a:rPr lang="en-GB" sz="1300">
                <a:solidFill>
                  <a:srgbClr val="D1D5DB"/>
                </a:solidFill>
                <a:highlight>
                  <a:srgbClr val="444654"/>
                </a:highlight>
              </a:rPr>
              <a:t>process.</a:t>
            </a:r>
            <a:endParaRPr sz="1300">
              <a:solidFill>
                <a:srgbClr val="D1D5DB"/>
              </a:solidFill>
              <a:highlight>
                <a:srgbClr val="444654"/>
              </a:highlight>
            </a:endParaRPr>
          </a:p>
          <a:p>
            <a:pPr indent="0" lvl="0" marL="0" rtl="0" algn="l">
              <a:spcBef>
                <a:spcPts val="0"/>
              </a:spcBef>
              <a:spcAft>
                <a:spcPts val="1200"/>
              </a:spcAft>
              <a:buNone/>
            </a:pPr>
            <a:r>
              <a:t/>
            </a:r>
            <a:endParaRPr/>
          </a:p>
        </p:txBody>
      </p:sp>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highlight>
                  <a:srgbClr val="444654"/>
                </a:highlight>
              </a:rPr>
              <a:t>Access and Account Creation: Exploring Underground Hacker Forums</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Underground Forum: The Stock Insiders</a:t>
            </a:r>
            <a:endParaRPr/>
          </a:p>
        </p:txBody>
      </p:sp>
      <p:sp>
        <p:nvSpPr>
          <p:cNvPr id="111" name="Google Shape;11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br>
              <a:rPr lang="en-GB">
                <a:solidFill>
                  <a:schemeClr val="dk1"/>
                </a:solidFill>
              </a:rPr>
            </a:br>
            <a:r>
              <a:rPr lang="en-GB">
                <a:solidFill>
                  <a:schemeClr val="dk1"/>
                </a:solidFill>
              </a:rPr>
              <a:t>Leveraging Insider Information for Trading and Stocks</a:t>
            </a:r>
            <a:endParaRPr>
              <a:solidFill>
                <a:schemeClr val="dk1"/>
              </a:solidFill>
            </a:endParaRPr>
          </a:p>
          <a:p>
            <a:pPr indent="-317182" lvl="0" marL="457200" rtl="0" algn="l">
              <a:spcBef>
                <a:spcPts val="1200"/>
              </a:spcBef>
              <a:spcAft>
                <a:spcPts val="0"/>
              </a:spcAft>
              <a:buClr>
                <a:schemeClr val="dk1"/>
              </a:buClr>
              <a:buSzPct val="100000"/>
              <a:buChar char="●"/>
            </a:pPr>
            <a:r>
              <a:rPr lang="en-GB">
                <a:solidFill>
                  <a:schemeClr val="dk1"/>
                </a:solidFill>
              </a:rPr>
              <a:t>The Stock Insiders is a secretive underground hacker forum.</a:t>
            </a:r>
            <a:br>
              <a:rPr lang="en-GB">
                <a:solidFill>
                  <a:schemeClr val="dk1"/>
                </a:solidFill>
              </a:rPr>
            </a:b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Close-knit community focused on trading and stocks.</a:t>
            </a:r>
            <a:br>
              <a:rPr lang="en-GB">
                <a:solidFill>
                  <a:schemeClr val="dk1"/>
                </a:solidFill>
              </a:rPr>
            </a:b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Members leverage insider information to make money anonymously.</a:t>
            </a:r>
            <a:br>
              <a:rPr lang="en-GB">
                <a:solidFill>
                  <a:schemeClr val="dk1"/>
                </a:solidFill>
              </a:rPr>
            </a:b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Emphasis on strict anonymity and confidentiality.</a:t>
            </a:r>
            <a:br>
              <a:rPr lang="en-GB">
                <a:solidFill>
                  <a:schemeClr val="dk1"/>
                </a:solidFill>
              </a:rPr>
            </a:b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"The first rule of Fight Club" principle - never talk about it outside the forum.</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 name="Google Shape;11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0"/>
          <p:cNvPicPr preferRelativeResize="0"/>
          <p:nvPr/>
        </p:nvPicPr>
        <p:blipFill>
          <a:blip r:embed="rId3">
            <a:alphaModFix/>
          </a:blip>
          <a:stretch>
            <a:fillRect/>
          </a:stretch>
        </p:blipFill>
        <p:spPr>
          <a:xfrm>
            <a:off x="310243" y="0"/>
            <a:ext cx="8523514"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Application Process</a:t>
            </a:r>
            <a:endParaRPr/>
          </a:p>
        </p:txBody>
      </p:sp>
      <p:sp>
        <p:nvSpPr>
          <p:cNvPr id="124" name="Google Shape;12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solidFill>
                  <a:schemeClr val="dk1"/>
                </a:solidFill>
              </a:rPr>
              <a:t>Joining The Stock Insiders</a:t>
            </a:r>
            <a:endParaRPr>
              <a:solidFill>
                <a:schemeClr val="dk1"/>
              </a:solidFill>
            </a:endParaRPr>
          </a:p>
          <a:p>
            <a:pPr indent="0" lvl="0" marL="0" rtl="0" algn="l">
              <a:spcBef>
                <a:spcPts val="1200"/>
              </a:spcBef>
              <a:spcAft>
                <a:spcPts val="0"/>
              </a:spcAft>
              <a:buNone/>
            </a:pPr>
            <a:r>
              <a:t/>
            </a:r>
            <a:endParaRPr>
              <a:solidFill>
                <a:schemeClr val="dk1"/>
              </a:solidFill>
            </a:endParaRPr>
          </a:p>
          <a:p>
            <a:pPr indent="-334327" lvl="0" marL="457200" rtl="0" algn="l">
              <a:spcBef>
                <a:spcPts val="1200"/>
              </a:spcBef>
              <a:spcAft>
                <a:spcPts val="0"/>
              </a:spcAft>
              <a:buClr>
                <a:schemeClr val="dk1"/>
              </a:buClr>
              <a:buSzPct val="100000"/>
              <a:buChar char="●"/>
            </a:pPr>
            <a:r>
              <a:rPr lang="en-GB">
                <a:solidFill>
                  <a:schemeClr val="dk1"/>
                </a:solidFill>
              </a:rPr>
              <a:t>The forum is highly exclusive; only true insiders are welcomed.</a:t>
            </a:r>
            <a:endParaRPr>
              <a:solidFill>
                <a:schemeClr val="dk1"/>
              </a:solidFill>
            </a:endParaRPr>
          </a:p>
          <a:p>
            <a:pPr indent="-334327" lvl="0" marL="457200" rtl="0" algn="l">
              <a:spcBef>
                <a:spcPts val="0"/>
              </a:spcBef>
              <a:spcAft>
                <a:spcPts val="0"/>
              </a:spcAft>
              <a:buClr>
                <a:schemeClr val="dk1"/>
              </a:buClr>
              <a:buSzPct val="100000"/>
              <a:buChar char="●"/>
            </a:pPr>
            <a:r>
              <a:rPr lang="en-GB">
                <a:solidFill>
                  <a:schemeClr val="dk1"/>
                </a:solidFill>
              </a:rPr>
              <a:t>Registration: Unique nickname and email for complete anonymity.</a:t>
            </a:r>
            <a:endParaRPr>
              <a:solidFill>
                <a:schemeClr val="dk1"/>
              </a:solidFill>
            </a:endParaRPr>
          </a:p>
          <a:p>
            <a:pPr indent="-334327" lvl="0" marL="457200" rtl="0" algn="l">
              <a:spcBef>
                <a:spcPts val="0"/>
              </a:spcBef>
              <a:spcAft>
                <a:spcPts val="0"/>
              </a:spcAft>
              <a:buClr>
                <a:schemeClr val="dk1"/>
              </a:buClr>
              <a:buSzPct val="100000"/>
              <a:buChar char="●"/>
            </a:pPr>
            <a:r>
              <a:rPr lang="en-GB">
                <a:solidFill>
                  <a:schemeClr val="dk1"/>
                </a:solidFill>
              </a:rPr>
              <a:t>Post Submission: Provide insider information about a publicly listed company with an active options market.</a:t>
            </a:r>
            <a:endParaRPr>
              <a:solidFill>
                <a:schemeClr val="dk1"/>
              </a:solidFill>
            </a:endParaRPr>
          </a:p>
          <a:p>
            <a:pPr indent="-334327" lvl="0" marL="457200" rtl="0" algn="l">
              <a:spcBef>
                <a:spcPts val="0"/>
              </a:spcBef>
              <a:spcAft>
                <a:spcPts val="0"/>
              </a:spcAft>
              <a:buClr>
                <a:schemeClr val="dk1"/>
              </a:buClr>
              <a:buSzPct val="100000"/>
              <a:buChar char="●"/>
            </a:pPr>
            <a:r>
              <a:rPr lang="en-GB">
                <a:solidFill>
                  <a:schemeClr val="dk1"/>
                </a:solidFill>
              </a:rPr>
              <a:t>Timing: Post must be submitted at least one trading day before the information becomes public.</a:t>
            </a:r>
            <a:endParaRPr>
              <a:solidFill>
                <a:schemeClr val="dk1"/>
              </a:solidFill>
            </a:endParaRPr>
          </a:p>
          <a:p>
            <a:pPr indent="-334327" lvl="0" marL="457200" rtl="0" algn="l">
              <a:spcBef>
                <a:spcPts val="0"/>
              </a:spcBef>
              <a:spcAft>
                <a:spcPts val="0"/>
              </a:spcAft>
              <a:buClr>
                <a:schemeClr val="dk1"/>
              </a:buClr>
              <a:buSzPct val="100000"/>
              <a:buChar char="●"/>
            </a:pPr>
            <a:r>
              <a:rPr lang="en-GB">
                <a:solidFill>
                  <a:schemeClr val="dk1"/>
                </a:solidFill>
              </a:rPr>
              <a:t>Verification and Questions: Private message with further questions to verify authenticity.</a:t>
            </a:r>
            <a:endParaRPr>
              <a:solidFill>
                <a:schemeClr val="dk1"/>
              </a:solidFill>
            </a:endParaRPr>
          </a:p>
          <a:p>
            <a:pPr indent="-334327" lvl="0" marL="457200" rtl="0" algn="l">
              <a:spcBef>
                <a:spcPts val="0"/>
              </a:spcBef>
              <a:spcAft>
                <a:spcPts val="0"/>
              </a:spcAft>
              <a:buClr>
                <a:schemeClr val="dk1"/>
              </a:buClr>
              <a:buSzPct val="100000"/>
              <a:buChar char="●"/>
            </a:pPr>
            <a:r>
              <a:rPr lang="en-GB">
                <a:solidFill>
                  <a:schemeClr val="dk1"/>
                </a:solidFill>
              </a:rPr>
              <a:t>Confirmation: Successful applicants become "Insiders" and gain access to the forum.</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